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3556000" cy="7556500"/>
  <p:notesSz cx="6858000" cy="9144000"/>
  <p:embeddedFontLst>
    <p:embeddedFont>
      <p:font typeface="Open Sans" panose="020B0606030504020204" pitchFamily="34" charset="0"/>
      <p:regular r:id="rId3"/>
    </p:embeddedFont>
    <p:embeddedFont>
      <p:font typeface="Telegraf" panose="020B0604020202020204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87" d="100"/>
          <a:sy n="87" d="100"/>
        </p:scale>
        <p:origin x="2216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-SXApnQJJFtPc8k3U-Fr6tVovufoe_s-?usp=drive_link" TargetMode="External"/><Relationship Id="rId3" Type="http://schemas.openxmlformats.org/officeDocument/2006/relationships/hyperlink" Target="https://drive.google.com/drive/folders/1EqQ2O1yJf2pmuboZE3u-jktBMmDlPtgG?usp=drive_link" TargetMode="External"/><Relationship Id="rId7" Type="http://schemas.openxmlformats.org/officeDocument/2006/relationships/hyperlink" Target="https://drive.google.com/drive/folders/1prVKpXkOlJdvL8BwwwOeNIDF_7hrOBhc?usp=drive_link" TargetMode="External"/><Relationship Id="rId2" Type="http://schemas.openxmlformats.org/officeDocument/2006/relationships/hyperlink" Target="https://drive.google.com/drive/folders/1T8ah-VolDJHICftS-pm8i94s7y6lNz7U?usp=drive_link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rive.google.com/drive/folders/1_Ahu7PpsBFeR2xAtEN-nqhO3pEKOD_F2?usp=drive_link" TargetMode="External"/><Relationship Id="rId5" Type="http://schemas.openxmlformats.org/officeDocument/2006/relationships/hyperlink" Target="https://drive.google.com/drive/folders/1dUBlpISOic9N5Lzx7zQDrbeH5ZJczLI7?usp=drive_link" TargetMode="External"/><Relationship Id="rId4" Type="http://schemas.openxmlformats.org/officeDocument/2006/relationships/hyperlink" Target="https://drive.google.com/drive/folders/1hYdkRKwRWZn1_XMmpJQY1DMqi8LzX64K?usp=drive_link" TargetMode="External"/><Relationship Id="rId9" Type="http://schemas.openxmlformats.org/officeDocument/2006/relationships/hyperlink" Target="https://drive.google.com/drive/folders/1hqqxArBsZ-3_9cZ6UjlLR9it-7feoXly?usp=drive_lin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adroTexto 91">
            <a:extLst>
              <a:ext uri="{FF2B5EF4-FFF2-40B4-BE49-F238E27FC236}">
                <a16:creationId xmlns:a16="http://schemas.microsoft.com/office/drawing/2014/main" id="{80D65596-C966-601D-51EA-FA357F266116}"/>
              </a:ext>
            </a:extLst>
          </p:cNvPr>
          <p:cNvSpPr txBox="1"/>
          <p:nvPr/>
        </p:nvSpPr>
        <p:spPr>
          <a:xfrm>
            <a:off x="35813" y="904875"/>
            <a:ext cx="323165" cy="3962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270" wrap="square" rtlCol="0">
            <a:spAutoFit/>
          </a:bodyPr>
          <a:lstStyle/>
          <a:p>
            <a:pPr algn="ctr"/>
            <a:r>
              <a:rPr lang="es-CO" sz="900" b="1" dirty="0"/>
              <a:t>Etapa  Preparación y alistamiento</a:t>
            </a:r>
          </a:p>
        </p:txBody>
      </p:sp>
      <p:sp>
        <p:nvSpPr>
          <p:cNvPr id="2" name="AutoShape 2"/>
          <p:cNvSpPr/>
          <p:nvPr/>
        </p:nvSpPr>
        <p:spPr>
          <a:xfrm>
            <a:off x="406400" y="995362"/>
            <a:ext cx="0" cy="6086475"/>
          </a:xfrm>
          <a:prstGeom prst="line">
            <a:avLst/>
          </a:prstGeom>
          <a:ln w="19050" cap="flat">
            <a:solidFill>
              <a:srgbClr val="C9A84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3" name="TextBox 3"/>
          <p:cNvSpPr txBox="1"/>
          <p:nvPr/>
        </p:nvSpPr>
        <p:spPr>
          <a:xfrm>
            <a:off x="161925" y="257175"/>
            <a:ext cx="3238500" cy="428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80"/>
              </a:lnSpc>
              <a:spcBef>
                <a:spcPct val="0"/>
              </a:spcBef>
            </a:pPr>
            <a:r>
              <a:rPr lang="en-US" sz="1400" b="1" u="none" strike="noStrike" dirty="0">
                <a:solidFill>
                  <a:srgbClr val="1B2A4A"/>
                </a:solidFill>
                <a:latin typeface="Telegraf"/>
                <a:ea typeface="Telegraf"/>
                <a:cs typeface="Telegraf"/>
                <a:sym typeface="Telegraf"/>
              </a:rPr>
              <a:t>PROCESO DE FORMULACIÓN DEL PDI- AVANCES A JUNIO DE 2026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346253" y="963168"/>
            <a:ext cx="114300" cy="114300"/>
            <a:chOff x="0" y="0"/>
            <a:chExt cx="152400" cy="152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2400" cy="15240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76200" y="0"/>
                  </a:moveTo>
                  <a:cubicBezTo>
                    <a:pt x="34116" y="0"/>
                    <a:pt x="0" y="34116"/>
                    <a:pt x="0" y="76200"/>
                  </a:cubicBezTo>
                  <a:cubicBezTo>
                    <a:pt x="0" y="118284"/>
                    <a:pt x="34116" y="152400"/>
                    <a:pt x="76200" y="152400"/>
                  </a:cubicBezTo>
                  <a:cubicBezTo>
                    <a:pt x="118284" y="152400"/>
                    <a:pt x="152400" y="118284"/>
                    <a:pt x="152400" y="76200"/>
                  </a:cubicBezTo>
                  <a:cubicBezTo>
                    <a:pt x="152400" y="34116"/>
                    <a:pt x="118284" y="0"/>
                    <a:pt x="76200" y="0"/>
                  </a:cubicBezTo>
                  <a:close/>
                </a:path>
              </a:pathLst>
            </a:custGeom>
            <a:solidFill>
              <a:srgbClr val="C9A84C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52400" cy="190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 dirty="0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76250" y="809625"/>
            <a:ext cx="2905125" cy="742950"/>
            <a:chOff x="0" y="0"/>
            <a:chExt cx="3873500" cy="9906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873500" cy="990600"/>
            </a:xfrm>
            <a:custGeom>
              <a:avLst/>
              <a:gdLst/>
              <a:ahLst/>
              <a:cxnLst/>
              <a:rect l="l" t="t" r="r" b="b"/>
              <a:pathLst>
                <a:path w="3873500" h="990600">
                  <a:moveTo>
                    <a:pt x="86360" y="0"/>
                  </a:moveTo>
                  <a:lnTo>
                    <a:pt x="3787140" y="0"/>
                  </a:lnTo>
                  <a:cubicBezTo>
                    <a:pt x="3834835" y="0"/>
                    <a:pt x="3873500" y="44351"/>
                    <a:pt x="3873500" y="99060"/>
                  </a:cubicBezTo>
                  <a:lnTo>
                    <a:pt x="3873500" y="891540"/>
                  </a:lnTo>
                  <a:cubicBezTo>
                    <a:pt x="3873500" y="946249"/>
                    <a:pt x="3834835" y="990600"/>
                    <a:pt x="3787140" y="990600"/>
                  </a:cubicBezTo>
                  <a:lnTo>
                    <a:pt x="86360" y="990600"/>
                  </a:lnTo>
                  <a:cubicBezTo>
                    <a:pt x="38665" y="990600"/>
                    <a:pt x="0" y="946249"/>
                    <a:pt x="0" y="891540"/>
                  </a:cubicBezTo>
                  <a:lnTo>
                    <a:pt x="0" y="99060"/>
                  </a:lnTo>
                  <a:cubicBezTo>
                    <a:pt x="0" y="44351"/>
                    <a:pt x="38665" y="0"/>
                    <a:pt x="8636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E8E4DD"/>
              </a:solidFill>
              <a:prstDash val="solid"/>
              <a:miter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3873500" cy="1028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52450" y="857250"/>
            <a:ext cx="190500" cy="266700"/>
            <a:chOff x="0" y="0"/>
            <a:chExt cx="254000" cy="3556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54000" cy="355600"/>
            </a:xfrm>
            <a:custGeom>
              <a:avLst/>
              <a:gdLst/>
              <a:ahLst/>
              <a:cxnLst/>
              <a:rect l="l" t="t" r="r" b="b"/>
              <a:pathLst>
                <a:path w="254000" h="355600">
                  <a:moveTo>
                    <a:pt x="127000" y="0"/>
                  </a:moveTo>
                  <a:cubicBezTo>
                    <a:pt x="56860" y="0"/>
                    <a:pt x="0" y="79604"/>
                    <a:pt x="0" y="177800"/>
                  </a:cubicBezTo>
                  <a:cubicBezTo>
                    <a:pt x="0" y="275996"/>
                    <a:pt x="56860" y="355600"/>
                    <a:pt x="127000" y="355600"/>
                  </a:cubicBezTo>
                  <a:cubicBezTo>
                    <a:pt x="197140" y="355600"/>
                    <a:pt x="254000" y="275996"/>
                    <a:pt x="254000" y="177800"/>
                  </a:cubicBezTo>
                  <a:cubicBezTo>
                    <a:pt x="254000" y="79604"/>
                    <a:pt x="197140" y="0"/>
                    <a:pt x="127000" y="0"/>
                  </a:cubicBezTo>
                  <a:close/>
                </a:path>
              </a:pathLst>
            </a:custGeom>
            <a:solidFill>
              <a:srgbClr val="1B2A4A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54000" cy="393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260"/>
                </a:lnSpc>
                <a:spcBef>
                  <a:spcPct val="0"/>
                </a:spcBef>
              </a:pPr>
              <a:r>
                <a:rPr lang="en-US" sz="900" u="none" strike="noStrike">
                  <a:solidFill>
                    <a:srgbClr val="FFFFFF"/>
                  </a:solidFill>
                  <a:latin typeface="Telegraf"/>
                  <a:ea typeface="Telegraf"/>
                  <a:cs typeface="Telegraf"/>
                  <a:sym typeface="Telegraf"/>
                </a:rPr>
                <a:t>1</a:t>
              </a:r>
            </a:p>
          </p:txBody>
        </p:sp>
      </p:grpSp>
      <p:sp>
        <p:nvSpPr>
          <p:cNvPr id="13" name="TextBox 13">
            <a:hlinkClick r:id="rId2"/>
          </p:cNvPr>
          <p:cNvSpPr txBox="1"/>
          <p:nvPr/>
        </p:nvSpPr>
        <p:spPr>
          <a:xfrm>
            <a:off x="809625" y="904875"/>
            <a:ext cx="2476500" cy="3295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369"/>
              </a:lnSpc>
              <a:spcBef>
                <a:spcPct val="0"/>
              </a:spcBef>
            </a:pPr>
            <a:r>
              <a:rPr lang="en-US" sz="1053" u="none" strike="noStrike" dirty="0">
                <a:solidFill>
                  <a:srgbClr val="1B2A4A"/>
                </a:solidFill>
                <a:latin typeface="Open Sans"/>
                <a:ea typeface="Open Sans"/>
                <a:cs typeface="Open Sans"/>
                <a:sym typeface="Open Sans"/>
              </a:rPr>
              <a:t>Formulación y aprobación del plan de trabajo con cronograma y responsables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346253" y="1714500"/>
            <a:ext cx="114300" cy="114300"/>
            <a:chOff x="0" y="0"/>
            <a:chExt cx="152400" cy="152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52400" cy="15240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76200" y="0"/>
                  </a:moveTo>
                  <a:cubicBezTo>
                    <a:pt x="34116" y="0"/>
                    <a:pt x="0" y="34116"/>
                    <a:pt x="0" y="76200"/>
                  </a:cubicBezTo>
                  <a:cubicBezTo>
                    <a:pt x="0" y="118284"/>
                    <a:pt x="34116" y="152400"/>
                    <a:pt x="76200" y="152400"/>
                  </a:cubicBezTo>
                  <a:cubicBezTo>
                    <a:pt x="118284" y="152400"/>
                    <a:pt x="152400" y="118284"/>
                    <a:pt x="152400" y="76200"/>
                  </a:cubicBezTo>
                  <a:cubicBezTo>
                    <a:pt x="152400" y="34116"/>
                    <a:pt x="118284" y="0"/>
                    <a:pt x="76200" y="0"/>
                  </a:cubicBezTo>
                  <a:close/>
                </a:path>
              </a:pathLst>
            </a:custGeom>
            <a:solidFill>
              <a:srgbClr val="C9A84C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52400" cy="190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76250" y="1638300"/>
            <a:ext cx="2905125" cy="742950"/>
            <a:chOff x="0" y="0"/>
            <a:chExt cx="3873500" cy="9906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873500" cy="990600"/>
            </a:xfrm>
            <a:custGeom>
              <a:avLst/>
              <a:gdLst/>
              <a:ahLst/>
              <a:cxnLst/>
              <a:rect l="l" t="t" r="r" b="b"/>
              <a:pathLst>
                <a:path w="3873500" h="990600">
                  <a:moveTo>
                    <a:pt x="86360" y="0"/>
                  </a:moveTo>
                  <a:lnTo>
                    <a:pt x="3787140" y="0"/>
                  </a:lnTo>
                  <a:cubicBezTo>
                    <a:pt x="3834835" y="0"/>
                    <a:pt x="3873500" y="44351"/>
                    <a:pt x="3873500" y="99060"/>
                  </a:cubicBezTo>
                  <a:lnTo>
                    <a:pt x="3873500" y="891540"/>
                  </a:lnTo>
                  <a:cubicBezTo>
                    <a:pt x="3873500" y="946249"/>
                    <a:pt x="3834835" y="990600"/>
                    <a:pt x="3787140" y="990600"/>
                  </a:cubicBezTo>
                  <a:lnTo>
                    <a:pt x="86360" y="990600"/>
                  </a:lnTo>
                  <a:cubicBezTo>
                    <a:pt x="38665" y="990600"/>
                    <a:pt x="0" y="946249"/>
                    <a:pt x="0" y="891540"/>
                  </a:cubicBezTo>
                  <a:lnTo>
                    <a:pt x="0" y="99060"/>
                  </a:lnTo>
                  <a:cubicBezTo>
                    <a:pt x="0" y="44351"/>
                    <a:pt x="38665" y="0"/>
                    <a:pt x="8636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E8E4DD"/>
              </a:solidFill>
              <a:prstDash val="solid"/>
              <a:miter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3873500" cy="1028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552450" y="1685925"/>
            <a:ext cx="190500" cy="266700"/>
            <a:chOff x="0" y="0"/>
            <a:chExt cx="254000" cy="3556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54000" cy="355600"/>
            </a:xfrm>
            <a:custGeom>
              <a:avLst/>
              <a:gdLst/>
              <a:ahLst/>
              <a:cxnLst/>
              <a:rect l="l" t="t" r="r" b="b"/>
              <a:pathLst>
                <a:path w="254000" h="355600">
                  <a:moveTo>
                    <a:pt x="127000" y="0"/>
                  </a:moveTo>
                  <a:cubicBezTo>
                    <a:pt x="56860" y="0"/>
                    <a:pt x="0" y="79604"/>
                    <a:pt x="0" y="177800"/>
                  </a:cubicBezTo>
                  <a:cubicBezTo>
                    <a:pt x="0" y="275996"/>
                    <a:pt x="56860" y="355600"/>
                    <a:pt x="127000" y="355600"/>
                  </a:cubicBezTo>
                  <a:cubicBezTo>
                    <a:pt x="197140" y="355600"/>
                    <a:pt x="254000" y="275996"/>
                    <a:pt x="254000" y="177800"/>
                  </a:cubicBezTo>
                  <a:cubicBezTo>
                    <a:pt x="254000" y="79604"/>
                    <a:pt x="197140" y="0"/>
                    <a:pt x="127000" y="0"/>
                  </a:cubicBezTo>
                  <a:close/>
                </a:path>
              </a:pathLst>
            </a:custGeom>
            <a:solidFill>
              <a:srgbClr val="1B2A4A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254000" cy="393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260"/>
                </a:lnSpc>
                <a:spcBef>
                  <a:spcPct val="0"/>
                </a:spcBef>
              </a:pPr>
              <a:r>
                <a:rPr lang="en-US" sz="900" u="none" strike="noStrike">
                  <a:solidFill>
                    <a:srgbClr val="FFFFFF"/>
                  </a:solidFill>
                  <a:latin typeface="Telegraf"/>
                  <a:ea typeface="Telegraf"/>
                  <a:cs typeface="Telegraf"/>
                  <a:sym typeface="Telegraf"/>
                </a:rPr>
                <a:t>2</a:t>
              </a:r>
            </a:p>
          </p:txBody>
        </p:sp>
      </p:grpSp>
      <p:sp>
        <p:nvSpPr>
          <p:cNvPr id="23" name="TextBox 23">
            <a:hlinkClick r:id="rId3"/>
          </p:cNvPr>
          <p:cNvSpPr txBox="1"/>
          <p:nvPr/>
        </p:nvSpPr>
        <p:spPr>
          <a:xfrm>
            <a:off x="809625" y="1714500"/>
            <a:ext cx="2476500" cy="347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497"/>
              </a:lnSpc>
              <a:spcBef>
                <a:spcPct val="0"/>
              </a:spcBef>
            </a:pPr>
            <a:r>
              <a:rPr lang="en-US" sz="1151" u="none" strike="noStrike" dirty="0">
                <a:solidFill>
                  <a:srgbClr val="1B2A4A"/>
                </a:solidFill>
                <a:latin typeface="Open Sans"/>
                <a:ea typeface="Open Sans"/>
                <a:cs typeface="Open Sans"/>
                <a:sym typeface="Open Sans"/>
              </a:rPr>
              <a:t>Definición de instancias para formulación y seguimiento del PDI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328613" y="2576512"/>
            <a:ext cx="114300" cy="114300"/>
            <a:chOff x="0" y="0"/>
            <a:chExt cx="152400" cy="152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52400" cy="15240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76200" y="0"/>
                  </a:moveTo>
                  <a:cubicBezTo>
                    <a:pt x="34116" y="0"/>
                    <a:pt x="0" y="34116"/>
                    <a:pt x="0" y="76200"/>
                  </a:cubicBezTo>
                  <a:cubicBezTo>
                    <a:pt x="0" y="118284"/>
                    <a:pt x="34116" y="152400"/>
                    <a:pt x="76200" y="152400"/>
                  </a:cubicBezTo>
                  <a:cubicBezTo>
                    <a:pt x="118284" y="152400"/>
                    <a:pt x="152400" y="118284"/>
                    <a:pt x="152400" y="76200"/>
                  </a:cubicBezTo>
                  <a:cubicBezTo>
                    <a:pt x="152400" y="34116"/>
                    <a:pt x="118284" y="0"/>
                    <a:pt x="76200" y="0"/>
                  </a:cubicBezTo>
                  <a:close/>
                </a:path>
              </a:pathLst>
            </a:custGeom>
            <a:solidFill>
              <a:srgbClr val="C9A84C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152400" cy="190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476250" y="2466975"/>
            <a:ext cx="2905125" cy="742950"/>
            <a:chOff x="0" y="0"/>
            <a:chExt cx="3873500" cy="9906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3873500" cy="990600"/>
            </a:xfrm>
            <a:custGeom>
              <a:avLst/>
              <a:gdLst/>
              <a:ahLst/>
              <a:cxnLst/>
              <a:rect l="l" t="t" r="r" b="b"/>
              <a:pathLst>
                <a:path w="3873500" h="990600">
                  <a:moveTo>
                    <a:pt x="86360" y="0"/>
                  </a:moveTo>
                  <a:lnTo>
                    <a:pt x="3787140" y="0"/>
                  </a:lnTo>
                  <a:cubicBezTo>
                    <a:pt x="3834835" y="0"/>
                    <a:pt x="3873500" y="44351"/>
                    <a:pt x="3873500" y="99060"/>
                  </a:cubicBezTo>
                  <a:lnTo>
                    <a:pt x="3873500" y="891540"/>
                  </a:lnTo>
                  <a:cubicBezTo>
                    <a:pt x="3873500" y="946249"/>
                    <a:pt x="3834835" y="990600"/>
                    <a:pt x="3787140" y="990600"/>
                  </a:cubicBezTo>
                  <a:lnTo>
                    <a:pt x="86360" y="990600"/>
                  </a:lnTo>
                  <a:cubicBezTo>
                    <a:pt x="38665" y="990600"/>
                    <a:pt x="0" y="946249"/>
                    <a:pt x="0" y="891540"/>
                  </a:cubicBezTo>
                  <a:lnTo>
                    <a:pt x="0" y="99060"/>
                  </a:lnTo>
                  <a:cubicBezTo>
                    <a:pt x="0" y="44351"/>
                    <a:pt x="38665" y="0"/>
                    <a:pt x="8636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E8E4DD"/>
              </a:solidFill>
              <a:prstDash val="solid"/>
              <a:miter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3873500" cy="1028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552450" y="2514600"/>
            <a:ext cx="190500" cy="266700"/>
            <a:chOff x="0" y="0"/>
            <a:chExt cx="254000" cy="3556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54000" cy="355600"/>
            </a:xfrm>
            <a:custGeom>
              <a:avLst/>
              <a:gdLst/>
              <a:ahLst/>
              <a:cxnLst/>
              <a:rect l="l" t="t" r="r" b="b"/>
              <a:pathLst>
                <a:path w="254000" h="355600">
                  <a:moveTo>
                    <a:pt x="127000" y="0"/>
                  </a:moveTo>
                  <a:cubicBezTo>
                    <a:pt x="56860" y="0"/>
                    <a:pt x="0" y="79604"/>
                    <a:pt x="0" y="177800"/>
                  </a:cubicBezTo>
                  <a:cubicBezTo>
                    <a:pt x="0" y="275996"/>
                    <a:pt x="56860" y="355600"/>
                    <a:pt x="127000" y="355600"/>
                  </a:cubicBezTo>
                  <a:cubicBezTo>
                    <a:pt x="197140" y="355600"/>
                    <a:pt x="254000" y="275996"/>
                    <a:pt x="254000" y="177800"/>
                  </a:cubicBezTo>
                  <a:cubicBezTo>
                    <a:pt x="254000" y="79604"/>
                    <a:pt x="197140" y="0"/>
                    <a:pt x="127000" y="0"/>
                  </a:cubicBezTo>
                  <a:close/>
                </a:path>
              </a:pathLst>
            </a:custGeom>
            <a:solidFill>
              <a:srgbClr val="1B2A4A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254000" cy="393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260"/>
                </a:lnSpc>
                <a:spcBef>
                  <a:spcPct val="0"/>
                </a:spcBef>
              </a:pPr>
              <a:r>
                <a:rPr lang="en-US" sz="900" u="none" strike="noStrike">
                  <a:solidFill>
                    <a:srgbClr val="FFFFFF"/>
                  </a:solidFill>
                  <a:latin typeface="Telegraf"/>
                  <a:ea typeface="Telegraf"/>
                  <a:cs typeface="Telegraf"/>
                  <a:sym typeface="Telegraf"/>
                </a:rPr>
                <a:t>3</a:t>
              </a:r>
            </a:p>
          </p:txBody>
        </p:sp>
      </p:grpSp>
      <p:sp>
        <p:nvSpPr>
          <p:cNvPr id="33" name="TextBox 33">
            <a:hlinkClick r:id="rId4"/>
          </p:cNvPr>
          <p:cNvSpPr txBox="1"/>
          <p:nvPr/>
        </p:nvSpPr>
        <p:spPr>
          <a:xfrm>
            <a:off x="809625" y="2543175"/>
            <a:ext cx="2476500" cy="347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497"/>
              </a:lnSpc>
              <a:spcBef>
                <a:spcPct val="0"/>
              </a:spcBef>
            </a:pPr>
            <a:r>
              <a:rPr lang="en-US" sz="1151" u="none" strike="noStrike" dirty="0" err="1">
                <a:solidFill>
                  <a:srgbClr val="1B2A4A"/>
                </a:solidFill>
                <a:latin typeface="Open Sans"/>
                <a:ea typeface="Open Sans"/>
                <a:cs typeface="Open Sans"/>
                <a:sym typeface="Open Sans"/>
              </a:rPr>
              <a:t>Estrategia</a:t>
            </a:r>
            <a:r>
              <a:rPr lang="en-US" sz="1151" u="none" strike="noStrike" dirty="0">
                <a:solidFill>
                  <a:srgbClr val="1B2A4A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151" u="none" strike="noStrike" dirty="0" err="1">
                <a:solidFill>
                  <a:srgbClr val="1B2A4A"/>
                </a:solidFill>
                <a:latin typeface="Open Sans"/>
                <a:ea typeface="Open Sans"/>
                <a:cs typeface="Open Sans"/>
                <a:sym typeface="Open Sans"/>
              </a:rPr>
              <a:t>comunicación</a:t>
            </a:r>
            <a:r>
              <a:rPr lang="en-US" sz="1151" u="none" strike="noStrike" dirty="0">
                <a:solidFill>
                  <a:srgbClr val="1B2A4A"/>
                </a:solidFill>
                <a:latin typeface="Open Sans"/>
                <a:ea typeface="Open Sans"/>
                <a:cs typeface="Open Sans"/>
                <a:sym typeface="Open Sans"/>
              </a:rPr>
              <a:t> y </a:t>
            </a:r>
            <a:r>
              <a:rPr lang="en-US" sz="1151" u="none" strike="noStrike" dirty="0" err="1">
                <a:solidFill>
                  <a:srgbClr val="1B2A4A"/>
                </a:solidFill>
                <a:latin typeface="Open Sans"/>
                <a:ea typeface="Open Sans"/>
                <a:cs typeface="Open Sans"/>
                <a:sym typeface="Open Sans"/>
              </a:rPr>
              <a:t>participación</a:t>
            </a:r>
            <a:endParaRPr lang="en-US" sz="1151" u="none" strike="noStrike" dirty="0">
              <a:solidFill>
                <a:srgbClr val="1B2A4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34" name="Group 34"/>
          <p:cNvGrpSpPr/>
          <p:nvPr/>
        </p:nvGrpSpPr>
        <p:grpSpPr>
          <a:xfrm>
            <a:off x="346253" y="3396176"/>
            <a:ext cx="114300" cy="114300"/>
            <a:chOff x="0" y="0"/>
            <a:chExt cx="152400" cy="1524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152400" cy="15240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76200" y="0"/>
                  </a:moveTo>
                  <a:cubicBezTo>
                    <a:pt x="34116" y="0"/>
                    <a:pt x="0" y="34116"/>
                    <a:pt x="0" y="76200"/>
                  </a:cubicBezTo>
                  <a:cubicBezTo>
                    <a:pt x="0" y="118284"/>
                    <a:pt x="34116" y="152400"/>
                    <a:pt x="76200" y="152400"/>
                  </a:cubicBezTo>
                  <a:cubicBezTo>
                    <a:pt x="118284" y="152400"/>
                    <a:pt x="152400" y="118284"/>
                    <a:pt x="152400" y="76200"/>
                  </a:cubicBezTo>
                  <a:cubicBezTo>
                    <a:pt x="152400" y="34116"/>
                    <a:pt x="118284" y="0"/>
                    <a:pt x="76200" y="0"/>
                  </a:cubicBezTo>
                  <a:close/>
                </a:path>
              </a:pathLst>
            </a:custGeom>
            <a:solidFill>
              <a:srgbClr val="C9A84C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-38100"/>
              <a:ext cx="152400" cy="190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476250" y="3295650"/>
            <a:ext cx="2905125" cy="742950"/>
            <a:chOff x="0" y="0"/>
            <a:chExt cx="3873500" cy="9906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3873500" cy="990600"/>
            </a:xfrm>
            <a:custGeom>
              <a:avLst/>
              <a:gdLst/>
              <a:ahLst/>
              <a:cxnLst/>
              <a:rect l="l" t="t" r="r" b="b"/>
              <a:pathLst>
                <a:path w="3873500" h="990600">
                  <a:moveTo>
                    <a:pt x="86360" y="0"/>
                  </a:moveTo>
                  <a:lnTo>
                    <a:pt x="3787140" y="0"/>
                  </a:lnTo>
                  <a:cubicBezTo>
                    <a:pt x="3834835" y="0"/>
                    <a:pt x="3873500" y="44351"/>
                    <a:pt x="3873500" y="99060"/>
                  </a:cubicBezTo>
                  <a:lnTo>
                    <a:pt x="3873500" y="891540"/>
                  </a:lnTo>
                  <a:cubicBezTo>
                    <a:pt x="3873500" y="946249"/>
                    <a:pt x="3834835" y="990600"/>
                    <a:pt x="3787140" y="990600"/>
                  </a:cubicBezTo>
                  <a:lnTo>
                    <a:pt x="86360" y="990600"/>
                  </a:lnTo>
                  <a:cubicBezTo>
                    <a:pt x="38665" y="990600"/>
                    <a:pt x="0" y="946249"/>
                    <a:pt x="0" y="891540"/>
                  </a:cubicBezTo>
                  <a:lnTo>
                    <a:pt x="0" y="99060"/>
                  </a:lnTo>
                  <a:cubicBezTo>
                    <a:pt x="0" y="44351"/>
                    <a:pt x="38665" y="0"/>
                    <a:pt x="8636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E8E4DD"/>
              </a:solidFill>
              <a:prstDash val="solid"/>
              <a:miter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-38100"/>
              <a:ext cx="3873500" cy="1028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552450" y="3343275"/>
            <a:ext cx="190500" cy="266700"/>
            <a:chOff x="0" y="0"/>
            <a:chExt cx="254000" cy="35560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254000" cy="355600"/>
            </a:xfrm>
            <a:custGeom>
              <a:avLst/>
              <a:gdLst/>
              <a:ahLst/>
              <a:cxnLst/>
              <a:rect l="l" t="t" r="r" b="b"/>
              <a:pathLst>
                <a:path w="254000" h="355600">
                  <a:moveTo>
                    <a:pt x="127000" y="0"/>
                  </a:moveTo>
                  <a:cubicBezTo>
                    <a:pt x="56860" y="0"/>
                    <a:pt x="0" y="79604"/>
                    <a:pt x="0" y="177800"/>
                  </a:cubicBezTo>
                  <a:cubicBezTo>
                    <a:pt x="0" y="275996"/>
                    <a:pt x="56860" y="355600"/>
                    <a:pt x="127000" y="355600"/>
                  </a:cubicBezTo>
                  <a:cubicBezTo>
                    <a:pt x="197140" y="355600"/>
                    <a:pt x="254000" y="275996"/>
                    <a:pt x="254000" y="177800"/>
                  </a:cubicBezTo>
                  <a:cubicBezTo>
                    <a:pt x="254000" y="79604"/>
                    <a:pt x="197140" y="0"/>
                    <a:pt x="127000" y="0"/>
                  </a:cubicBezTo>
                  <a:close/>
                </a:path>
              </a:pathLst>
            </a:custGeom>
            <a:solidFill>
              <a:srgbClr val="1B2A4A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38100"/>
              <a:ext cx="254000" cy="393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260"/>
                </a:lnSpc>
                <a:spcBef>
                  <a:spcPct val="0"/>
                </a:spcBef>
              </a:pPr>
              <a:r>
                <a:rPr lang="en-US" sz="900" u="none" strike="noStrike">
                  <a:solidFill>
                    <a:srgbClr val="FFFFFF"/>
                  </a:solidFill>
                  <a:latin typeface="Telegraf"/>
                  <a:ea typeface="Telegraf"/>
                  <a:cs typeface="Telegraf"/>
                  <a:sym typeface="Telegraf"/>
                </a:rPr>
                <a:t>4</a:t>
              </a:r>
            </a:p>
          </p:txBody>
        </p:sp>
      </p:grpSp>
      <p:sp>
        <p:nvSpPr>
          <p:cNvPr id="43" name="TextBox 43">
            <a:hlinkClick r:id="rId5"/>
          </p:cNvPr>
          <p:cNvSpPr txBox="1"/>
          <p:nvPr/>
        </p:nvSpPr>
        <p:spPr>
          <a:xfrm>
            <a:off x="809625" y="3371850"/>
            <a:ext cx="2476500" cy="347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497"/>
              </a:lnSpc>
              <a:spcBef>
                <a:spcPct val="0"/>
              </a:spcBef>
            </a:pPr>
            <a:r>
              <a:rPr lang="en-US" sz="1151" u="none" strike="noStrike" dirty="0" err="1">
                <a:solidFill>
                  <a:srgbClr val="1B2A4A"/>
                </a:solidFill>
                <a:latin typeface="Open Sans"/>
                <a:ea typeface="Open Sans"/>
                <a:cs typeface="Open Sans"/>
                <a:sym typeface="Open Sans"/>
              </a:rPr>
              <a:t>Levantamiento</a:t>
            </a:r>
            <a:r>
              <a:rPr lang="en-US" sz="1151" u="none" strike="noStrike" dirty="0">
                <a:solidFill>
                  <a:srgbClr val="1B2A4A"/>
                </a:solidFill>
                <a:latin typeface="Open Sans"/>
                <a:ea typeface="Open Sans"/>
                <a:cs typeface="Open Sans"/>
                <a:sym typeface="Open Sans"/>
              </a:rPr>
              <a:t> y </a:t>
            </a:r>
            <a:r>
              <a:rPr lang="en-US" sz="1151" u="none" strike="noStrike" dirty="0" err="1">
                <a:solidFill>
                  <a:srgbClr val="1B2A4A"/>
                </a:solidFill>
                <a:latin typeface="Open Sans"/>
                <a:ea typeface="Open Sans"/>
                <a:cs typeface="Open Sans"/>
                <a:sym typeface="Open Sans"/>
              </a:rPr>
              <a:t>revisión</a:t>
            </a:r>
            <a:r>
              <a:rPr lang="en-US" sz="1151" u="none" strike="noStrike" dirty="0">
                <a:solidFill>
                  <a:srgbClr val="1B2A4A"/>
                </a:solidFill>
                <a:latin typeface="Open Sans"/>
                <a:ea typeface="Open Sans"/>
                <a:cs typeface="Open Sans"/>
                <a:sym typeface="Open Sans"/>
              </a:rPr>
              <a:t> documental y </a:t>
            </a:r>
            <a:r>
              <a:rPr lang="en-US" sz="1151" u="none" strike="noStrike" dirty="0" err="1">
                <a:solidFill>
                  <a:srgbClr val="1B2A4A"/>
                </a:solidFill>
                <a:latin typeface="Open Sans"/>
                <a:ea typeface="Open Sans"/>
                <a:cs typeface="Open Sans"/>
                <a:sym typeface="Open Sans"/>
              </a:rPr>
              <a:t>normativa</a:t>
            </a:r>
            <a:endParaRPr lang="en-US" sz="1151" u="none" strike="noStrike" dirty="0">
              <a:solidFill>
                <a:srgbClr val="1B2A4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44" name="Group 44"/>
          <p:cNvGrpSpPr/>
          <p:nvPr/>
        </p:nvGrpSpPr>
        <p:grpSpPr>
          <a:xfrm>
            <a:off x="346253" y="4242208"/>
            <a:ext cx="114300" cy="114300"/>
            <a:chOff x="0" y="0"/>
            <a:chExt cx="152400" cy="152400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152400" cy="15240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76200" y="0"/>
                  </a:moveTo>
                  <a:cubicBezTo>
                    <a:pt x="34116" y="0"/>
                    <a:pt x="0" y="34116"/>
                    <a:pt x="0" y="76200"/>
                  </a:cubicBezTo>
                  <a:cubicBezTo>
                    <a:pt x="0" y="118284"/>
                    <a:pt x="34116" y="152400"/>
                    <a:pt x="76200" y="152400"/>
                  </a:cubicBezTo>
                  <a:cubicBezTo>
                    <a:pt x="118284" y="152400"/>
                    <a:pt x="152400" y="118284"/>
                    <a:pt x="152400" y="76200"/>
                  </a:cubicBezTo>
                  <a:cubicBezTo>
                    <a:pt x="152400" y="34116"/>
                    <a:pt x="118284" y="0"/>
                    <a:pt x="76200" y="0"/>
                  </a:cubicBezTo>
                  <a:close/>
                </a:path>
              </a:pathLst>
            </a:custGeom>
            <a:solidFill>
              <a:srgbClr val="C9A84C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-38100"/>
              <a:ext cx="152400" cy="190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476250" y="4124325"/>
            <a:ext cx="2905125" cy="742950"/>
            <a:chOff x="0" y="0"/>
            <a:chExt cx="3873500" cy="990600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3873500" cy="990600"/>
            </a:xfrm>
            <a:custGeom>
              <a:avLst/>
              <a:gdLst/>
              <a:ahLst/>
              <a:cxnLst/>
              <a:rect l="l" t="t" r="r" b="b"/>
              <a:pathLst>
                <a:path w="3873500" h="990600">
                  <a:moveTo>
                    <a:pt x="86360" y="0"/>
                  </a:moveTo>
                  <a:lnTo>
                    <a:pt x="3787140" y="0"/>
                  </a:lnTo>
                  <a:cubicBezTo>
                    <a:pt x="3834835" y="0"/>
                    <a:pt x="3873500" y="44351"/>
                    <a:pt x="3873500" y="99060"/>
                  </a:cubicBezTo>
                  <a:lnTo>
                    <a:pt x="3873500" y="891540"/>
                  </a:lnTo>
                  <a:cubicBezTo>
                    <a:pt x="3873500" y="946249"/>
                    <a:pt x="3834835" y="990600"/>
                    <a:pt x="3787140" y="990600"/>
                  </a:cubicBezTo>
                  <a:lnTo>
                    <a:pt x="86360" y="990600"/>
                  </a:lnTo>
                  <a:cubicBezTo>
                    <a:pt x="38665" y="990600"/>
                    <a:pt x="0" y="946249"/>
                    <a:pt x="0" y="891540"/>
                  </a:cubicBezTo>
                  <a:lnTo>
                    <a:pt x="0" y="99060"/>
                  </a:lnTo>
                  <a:cubicBezTo>
                    <a:pt x="0" y="44351"/>
                    <a:pt x="38665" y="0"/>
                    <a:pt x="8636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E8E4DD"/>
              </a:solidFill>
              <a:prstDash val="solid"/>
              <a:miter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0" y="-38100"/>
              <a:ext cx="3873500" cy="1028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552450" y="4171950"/>
            <a:ext cx="190500" cy="266700"/>
            <a:chOff x="0" y="0"/>
            <a:chExt cx="254000" cy="355600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254000" cy="355600"/>
            </a:xfrm>
            <a:custGeom>
              <a:avLst/>
              <a:gdLst/>
              <a:ahLst/>
              <a:cxnLst/>
              <a:rect l="l" t="t" r="r" b="b"/>
              <a:pathLst>
                <a:path w="254000" h="355600">
                  <a:moveTo>
                    <a:pt x="127000" y="0"/>
                  </a:moveTo>
                  <a:cubicBezTo>
                    <a:pt x="56860" y="0"/>
                    <a:pt x="0" y="79604"/>
                    <a:pt x="0" y="177800"/>
                  </a:cubicBezTo>
                  <a:cubicBezTo>
                    <a:pt x="0" y="275996"/>
                    <a:pt x="56860" y="355600"/>
                    <a:pt x="127000" y="355600"/>
                  </a:cubicBezTo>
                  <a:cubicBezTo>
                    <a:pt x="197140" y="355600"/>
                    <a:pt x="254000" y="275996"/>
                    <a:pt x="254000" y="177800"/>
                  </a:cubicBezTo>
                  <a:cubicBezTo>
                    <a:pt x="254000" y="79604"/>
                    <a:pt x="197140" y="0"/>
                    <a:pt x="127000" y="0"/>
                  </a:cubicBezTo>
                  <a:close/>
                </a:path>
              </a:pathLst>
            </a:custGeom>
            <a:solidFill>
              <a:srgbClr val="1B2A4A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0" y="-38100"/>
              <a:ext cx="254000" cy="393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260"/>
                </a:lnSpc>
                <a:spcBef>
                  <a:spcPct val="0"/>
                </a:spcBef>
              </a:pPr>
              <a:r>
                <a:rPr lang="en-US" sz="900" u="none" strike="noStrike">
                  <a:solidFill>
                    <a:srgbClr val="FFFFFF"/>
                  </a:solidFill>
                  <a:latin typeface="Telegraf"/>
                  <a:ea typeface="Telegraf"/>
                  <a:cs typeface="Telegraf"/>
                  <a:sym typeface="Telegraf"/>
                </a:rPr>
                <a:t>5</a:t>
              </a:r>
            </a:p>
          </p:txBody>
        </p:sp>
      </p:grpSp>
      <p:sp>
        <p:nvSpPr>
          <p:cNvPr id="53" name="TextBox 53">
            <a:hlinkClick r:id="rId6"/>
          </p:cNvPr>
          <p:cNvSpPr txBox="1"/>
          <p:nvPr/>
        </p:nvSpPr>
        <p:spPr>
          <a:xfrm>
            <a:off x="809625" y="4200525"/>
            <a:ext cx="2476500" cy="347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497"/>
              </a:lnSpc>
              <a:spcBef>
                <a:spcPct val="0"/>
              </a:spcBef>
            </a:pPr>
            <a:r>
              <a:rPr lang="en-US" sz="1151" u="none" strike="noStrike" dirty="0" err="1">
                <a:solidFill>
                  <a:srgbClr val="1B2A4A"/>
                </a:solidFill>
                <a:latin typeface="Open Sans"/>
                <a:ea typeface="Open Sans"/>
                <a:cs typeface="Open Sans"/>
                <a:sym typeface="Open Sans"/>
              </a:rPr>
              <a:t>Sensibilización</a:t>
            </a:r>
            <a:r>
              <a:rPr lang="en-US" sz="1151" u="none" strike="noStrike" dirty="0">
                <a:solidFill>
                  <a:srgbClr val="1B2A4A"/>
                </a:solidFill>
                <a:latin typeface="Open Sans"/>
                <a:ea typeface="Open Sans"/>
                <a:cs typeface="Open Sans"/>
                <a:sym typeface="Open Sans"/>
              </a:rPr>
              <a:t> y </a:t>
            </a:r>
            <a:r>
              <a:rPr lang="en-US" sz="1151" u="none" strike="noStrike" dirty="0" err="1">
                <a:solidFill>
                  <a:srgbClr val="1B2A4A"/>
                </a:solidFill>
                <a:latin typeface="Open Sans"/>
                <a:ea typeface="Open Sans"/>
                <a:cs typeface="Open Sans"/>
                <a:sym typeface="Open Sans"/>
              </a:rPr>
              <a:t>socialización</a:t>
            </a:r>
            <a:r>
              <a:rPr lang="en-US" sz="1151" u="none" strike="noStrike" dirty="0">
                <a:solidFill>
                  <a:srgbClr val="1B2A4A"/>
                </a:solidFill>
                <a:latin typeface="Open Sans"/>
                <a:ea typeface="Open Sans"/>
                <a:cs typeface="Open Sans"/>
                <a:sym typeface="Open Sans"/>
              </a:rPr>
              <a:t> con la comunidad </a:t>
            </a:r>
            <a:r>
              <a:rPr lang="en-US" sz="1151" u="none" strike="noStrike" dirty="0" err="1">
                <a:solidFill>
                  <a:srgbClr val="1B2A4A"/>
                </a:solidFill>
                <a:latin typeface="Open Sans"/>
                <a:ea typeface="Open Sans"/>
                <a:cs typeface="Open Sans"/>
                <a:sym typeface="Open Sans"/>
              </a:rPr>
              <a:t>universitaria</a:t>
            </a:r>
            <a:endParaRPr lang="en-US" sz="1151" u="none" strike="noStrike" dirty="0">
              <a:solidFill>
                <a:srgbClr val="1B2A4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54" name="Group 54"/>
          <p:cNvGrpSpPr/>
          <p:nvPr/>
        </p:nvGrpSpPr>
        <p:grpSpPr>
          <a:xfrm>
            <a:off x="346253" y="5157558"/>
            <a:ext cx="114300" cy="114300"/>
            <a:chOff x="0" y="0"/>
            <a:chExt cx="152400" cy="1524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152400" cy="15240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76200" y="0"/>
                  </a:moveTo>
                  <a:cubicBezTo>
                    <a:pt x="34116" y="0"/>
                    <a:pt x="0" y="34116"/>
                    <a:pt x="0" y="76200"/>
                  </a:cubicBezTo>
                  <a:cubicBezTo>
                    <a:pt x="0" y="118284"/>
                    <a:pt x="34116" y="152400"/>
                    <a:pt x="76200" y="152400"/>
                  </a:cubicBezTo>
                  <a:cubicBezTo>
                    <a:pt x="118284" y="152400"/>
                    <a:pt x="152400" y="118284"/>
                    <a:pt x="152400" y="76200"/>
                  </a:cubicBezTo>
                  <a:cubicBezTo>
                    <a:pt x="152400" y="34116"/>
                    <a:pt x="118284" y="0"/>
                    <a:pt x="76200" y="0"/>
                  </a:cubicBezTo>
                  <a:close/>
                </a:path>
              </a:pathLst>
            </a:custGeom>
            <a:solidFill>
              <a:srgbClr val="C9A84C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0" y="-38100"/>
              <a:ext cx="152400" cy="190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476250" y="4953000"/>
            <a:ext cx="2905125" cy="742950"/>
            <a:chOff x="0" y="0"/>
            <a:chExt cx="3873500" cy="9906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3873500" cy="990600"/>
            </a:xfrm>
            <a:custGeom>
              <a:avLst/>
              <a:gdLst/>
              <a:ahLst/>
              <a:cxnLst/>
              <a:rect l="l" t="t" r="r" b="b"/>
              <a:pathLst>
                <a:path w="3873500" h="990600">
                  <a:moveTo>
                    <a:pt x="86360" y="0"/>
                  </a:moveTo>
                  <a:lnTo>
                    <a:pt x="3787140" y="0"/>
                  </a:lnTo>
                  <a:cubicBezTo>
                    <a:pt x="3834835" y="0"/>
                    <a:pt x="3873500" y="44351"/>
                    <a:pt x="3873500" y="99060"/>
                  </a:cubicBezTo>
                  <a:lnTo>
                    <a:pt x="3873500" y="891540"/>
                  </a:lnTo>
                  <a:cubicBezTo>
                    <a:pt x="3873500" y="946249"/>
                    <a:pt x="3834835" y="990600"/>
                    <a:pt x="3787140" y="990600"/>
                  </a:cubicBezTo>
                  <a:lnTo>
                    <a:pt x="86360" y="990600"/>
                  </a:lnTo>
                  <a:cubicBezTo>
                    <a:pt x="38665" y="990600"/>
                    <a:pt x="0" y="946249"/>
                    <a:pt x="0" y="891540"/>
                  </a:cubicBezTo>
                  <a:lnTo>
                    <a:pt x="0" y="99060"/>
                  </a:lnTo>
                  <a:cubicBezTo>
                    <a:pt x="0" y="44351"/>
                    <a:pt x="38665" y="0"/>
                    <a:pt x="8636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E8E4DD"/>
              </a:solidFill>
              <a:prstDash val="solid"/>
              <a:miter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0" y="-38100"/>
              <a:ext cx="3873500" cy="1028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552450" y="5000625"/>
            <a:ext cx="190500" cy="266700"/>
            <a:chOff x="0" y="0"/>
            <a:chExt cx="254000" cy="3556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254000" cy="355600"/>
            </a:xfrm>
            <a:custGeom>
              <a:avLst/>
              <a:gdLst/>
              <a:ahLst/>
              <a:cxnLst/>
              <a:rect l="l" t="t" r="r" b="b"/>
              <a:pathLst>
                <a:path w="254000" h="355600">
                  <a:moveTo>
                    <a:pt x="127000" y="0"/>
                  </a:moveTo>
                  <a:cubicBezTo>
                    <a:pt x="56860" y="0"/>
                    <a:pt x="0" y="79604"/>
                    <a:pt x="0" y="177800"/>
                  </a:cubicBezTo>
                  <a:cubicBezTo>
                    <a:pt x="0" y="275996"/>
                    <a:pt x="56860" y="355600"/>
                    <a:pt x="127000" y="355600"/>
                  </a:cubicBezTo>
                  <a:cubicBezTo>
                    <a:pt x="197140" y="355600"/>
                    <a:pt x="254000" y="275996"/>
                    <a:pt x="254000" y="177800"/>
                  </a:cubicBezTo>
                  <a:cubicBezTo>
                    <a:pt x="254000" y="79604"/>
                    <a:pt x="197140" y="0"/>
                    <a:pt x="127000" y="0"/>
                  </a:cubicBezTo>
                  <a:close/>
                </a:path>
              </a:pathLst>
            </a:custGeom>
            <a:solidFill>
              <a:srgbClr val="1B2A4A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0" y="-38100"/>
              <a:ext cx="254000" cy="393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260"/>
                </a:lnSpc>
                <a:spcBef>
                  <a:spcPct val="0"/>
                </a:spcBef>
              </a:pPr>
              <a:r>
                <a:rPr lang="en-US" sz="900" u="none" strike="noStrike">
                  <a:solidFill>
                    <a:srgbClr val="FFFFFF"/>
                  </a:solidFill>
                  <a:latin typeface="Telegraf"/>
                  <a:ea typeface="Telegraf"/>
                  <a:cs typeface="Telegraf"/>
                  <a:sym typeface="Telegraf"/>
                </a:rPr>
                <a:t>6</a:t>
              </a:r>
            </a:p>
          </p:txBody>
        </p:sp>
      </p:grpSp>
      <p:sp>
        <p:nvSpPr>
          <p:cNvPr id="63" name="TextBox 63">
            <a:hlinkClick r:id="rId7"/>
          </p:cNvPr>
          <p:cNvSpPr txBox="1"/>
          <p:nvPr/>
        </p:nvSpPr>
        <p:spPr>
          <a:xfrm>
            <a:off x="809625" y="5029200"/>
            <a:ext cx="2476500" cy="374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497"/>
              </a:lnSpc>
              <a:spcBef>
                <a:spcPct val="0"/>
              </a:spcBef>
            </a:pPr>
            <a:r>
              <a:rPr lang="en-US" sz="1151" u="none" strike="noStrike" dirty="0">
                <a:solidFill>
                  <a:srgbClr val="1B2A4A"/>
                </a:solidFill>
                <a:latin typeface="Open Sans"/>
                <a:ea typeface="Open Sans"/>
                <a:cs typeface="Open Sans"/>
                <a:sym typeface="Open Sans"/>
              </a:rPr>
              <a:t>Diagnóstico Interno: caracterización ejes estrategicos y transversales</a:t>
            </a:r>
          </a:p>
        </p:txBody>
      </p:sp>
      <p:grpSp>
        <p:nvGrpSpPr>
          <p:cNvPr id="64" name="Group 64"/>
          <p:cNvGrpSpPr/>
          <p:nvPr/>
        </p:nvGrpSpPr>
        <p:grpSpPr>
          <a:xfrm>
            <a:off x="365303" y="5928225"/>
            <a:ext cx="114300" cy="114300"/>
            <a:chOff x="0" y="0"/>
            <a:chExt cx="152400" cy="152400"/>
          </a:xfrm>
        </p:grpSpPr>
        <p:sp>
          <p:nvSpPr>
            <p:cNvPr id="65" name="Freeform 65"/>
            <p:cNvSpPr/>
            <p:nvPr/>
          </p:nvSpPr>
          <p:spPr>
            <a:xfrm>
              <a:off x="0" y="0"/>
              <a:ext cx="152400" cy="15240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76200" y="0"/>
                  </a:moveTo>
                  <a:cubicBezTo>
                    <a:pt x="34116" y="0"/>
                    <a:pt x="0" y="34116"/>
                    <a:pt x="0" y="76200"/>
                  </a:cubicBezTo>
                  <a:cubicBezTo>
                    <a:pt x="0" y="118284"/>
                    <a:pt x="34116" y="152400"/>
                    <a:pt x="76200" y="152400"/>
                  </a:cubicBezTo>
                  <a:cubicBezTo>
                    <a:pt x="118284" y="152400"/>
                    <a:pt x="152400" y="118284"/>
                    <a:pt x="152400" y="76200"/>
                  </a:cubicBezTo>
                  <a:cubicBezTo>
                    <a:pt x="152400" y="34116"/>
                    <a:pt x="118284" y="0"/>
                    <a:pt x="76200" y="0"/>
                  </a:cubicBezTo>
                  <a:close/>
                </a:path>
              </a:pathLst>
            </a:custGeom>
            <a:solidFill>
              <a:srgbClr val="C9A84C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66" name="TextBox 66"/>
            <p:cNvSpPr txBox="1"/>
            <p:nvPr/>
          </p:nvSpPr>
          <p:spPr>
            <a:xfrm>
              <a:off x="0" y="-38100"/>
              <a:ext cx="152400" cy="190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67" name="Group 67"/>
          <p:cNvGrpSpPr/>
          <p:nvPr/>
        </p:nvGrpSpPr>
        <p:grpSpPr>
          <a:xfrm>
            <a:off x="476250" y="5781675"/>
            <a:ext cx="2905125" cy="742950"/>
            <a:chOff x="0" y="0"/>
            <a:chExt cx="3873500" cy="990600"/>
          </a:xfrm>
        </p:grpSpPr>
        <p:sp>
          <p:nvSpPr>
            <p:cNvPr id="68" name="Freeform 68"/>
            <p:cNvSpPr/>
            <p:nvPr/>
          </p:nvSpPr>
          <p:spPr>
            <a:xfrm>
              <a:off x="0" y="0"/>
              <a:ext cx="3873500" cy="990600"/>
            </a:xfrm>
            <a:custGeom>
              <a:avLst/>
              <a:gdLst/>
              <a:ahLst/>
              <a:cxnLst/>
              <a:rect l="l" t="t" r="r" b="b"/>
              <a:pathLst>
                <a:path w="3873500" h="990600">
                  <a:moveTo>
                    <a:pt x="86360" y="0"/>
                  </a:moveTo>
                  <a:lnTo>
                    <a:pt x="3787140" y="0"/>
                  </a:lnTo>
                  <a:cubicBezTo>
                    <a:pt x="3834835" y="0"/>
                    <a:pt x="3873500" y="44351"/>
                    <a:pt x="3873500" y="99060"/>
                  </a:cubicBezTo>
                  <a:lnTo>
                    <a:pt x="3873500" y="891540"/>
                  </a:lnTo>
                  <a:cubicBezTo>
                    <a:pt x="3873500" y="946249"/>
                    <a:pt x="3834835" y="990600"/>
                    <a:pt x="3787140" y="990600"/>
                  </a:cubicBezTo>
                  <a:lnTo>
                    <a:pt x="86360" y="990600"/>
                  </a:lnTo>
                  <a:cubicBezTo>
                    <a:pt x="38665" y="990600"/>
                    <a:pt x="0" y="946249"/>
                    <a:pt x="0" y="891540"/>
                  </a:cubicBezTo>
                  <a:lnTo>
                    <a:pt x="0" y="99060"/>
                  </a:lnTo>
                  <a:cubicBezTo>
                    <a:pt x="0" y="44351"/>
                    <a:pt x="38665" y="0"/>
                    <a:pt x="8636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E8E4DD"/>
              </a:solidFill>
              <a:prstDash val="solid"/>
              <a:miter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69" name="TextBox 69"/>
            <p:cNvSpPr txBox="1"/>
            <p:nvPr/>
          </p:nvSpPr>
          <p:spPr>
            <a:xfrm>
              <a:off x="0" y="-38100"/>
              <a:ext cx="3873500" cy="1028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70" name="Group 70"/>
          <p:cNvGrpSpPr/>
          <p:nvPr/>
        </p:nvGrpSpPr>
        <p:grpSpPr>
          <a:xfrm>
            <a:off x="552450" y="5829300"/>
            <a:ext cx="190500" cy="266700"/>
            <a:chOff x="0" y="0"/>
            <a:chExt cx="254000" cy="355600"/>
          </a:xfrm>
        </p:grpSpPr>
        <p:sp>
          <p:nvSpPr>
            <p:cNvPr id="71" name="Freeform 71"/>
            <p:cNvSpPr/>
            <p:nvPr/>
          </p:nvSpPr>
          <p:spPr>
            <a:xfrm>
              <a:off x="0" y="0"/>
              <a:ext cx="254000" cy="355600"/>
            </a:xfrm>
            <a:custGeom>
              <a:avLst/>
              <a:gdLst/>
              <a:ahLst/>
              <a:cxnLst/>
              <a:rect l="l" t="t" r="r" b="b"/>
              <a:pathLst>
                <a:path w="254000" h="355600">
                  <a:moveTo>
                    <a:pt x="127000" y="0"/>
                  </a:moveTo>
                  <a:cubicBezTo>
                    <a:pt x="56860" y="0"/>
                    <a:pt x="0" y="79604"/>
                    <a:pt x="0" y="177800"/>
                  </a:cubicBezTo>
                  <a:cubicBezTo>
                    <a:pt x="0" y="275996"/>
                    <a:pt x="56860" y="355600"/>
                    <a:pt x="127000" y="355600"/>
                  </a:cubicBezTo>
                  <a:cubicBezTo>
                    <a:pt x="197140" y="355600"/>
                    <a:pt x="254000" y="275996"/>
                    <a:pt x="254000" y="177800"/>
                  </a:cubicBezTo>
                  <a:cubicBezTo>
                    <a:pt x="254000" y="79604"/>
                    <a:pt x="197140" y="0"/>
                    <a:pt x="127000" y="0"/>
                  </a:cubicBezTo>
                  <a:close/>
                </a:path>
              </a:pathLst>
            </a:custGeom>
            <a:solidFill>
              <a:srgbClr val="1B2A4A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72" name="TextBox 72"/>
            <p:cNvSpPr txBox="1"/>
            <p:nvPr/>
          </p:nvSpPr>
          <p:spPr>
            <a:xfrm>
              <a:off x="0" y="-38100"/>
              <a:ext cx="254000" cy="393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260"/>
                </a:lnSpc>
                <a:spcBef>
                  <a:spcPct val="0"/>
                </a:spcBef>
              </a:pPr>
              <a:r>
                <a:rPr lang="en-US" sz="900" u="none" strike="noStrike">
                  <a:solidFill>
                    <a:srgbClr val="FFFFFF"/>
                  </a:solidFill>
                  <a:latin typeface="Telegraf"/>
                  <a:ea typeface="Telegraf"/>
                  <a:cs typeface="Telegraf"/>
                  <a:sym typeface="Telegraf"/>
                </a:rPr>
                <a:t>7</a:t>
              </a:r>
            </a:p>
          </p:txBody>
        </p:sp>
      </p:grpSp>
      <p:sp>
        <p:nvSpPr>
          <p:cNvPr id="73" name="TextBox 73">
            <a:hlinkClick r:id="rId8"/>
          </p:cNvPr>
          <p:cNvSpPr txBox="1"/>
          <p:nvPr/>
        </p:nvSpPr>
        <p:spPr>
          <a:xfrm>
            <a:off x="809625" y="5857875"/>
            <a:ext cx="2476500" cy="347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497"/>
              </a:lnSpc>
              <a:spcBef>
                <a:spcPct val="0"/>
              </a:spcBef>
            </a:pPr>
            <a:r>
              <a:rPr lang="en-US" sz="1151" u="none" strike="noStrike" dirty="0">
                <a:solidFill>
                  <a:srgbClr val="1B2A4A"/>
                </a:solidFill>
                <a:latin typeface="Open Sans"/>
                <a:ea typeface="Open Sans"/>
                <a:cs typeface="Open Sans"/>
                <a:sym typeface="Open Sans"/>
              </a:rPr>
              <a:t>Diagnóstico </a:t>
            </a:r>
            <a:r>
              <a:rPr lang="en-US" sz="1151" u="none" strike="noStrike" dirty="0" err="1">
                <a:solidFill>
                  <a:srgbClr val="1B2A4A"/>
                </a:solidFill>
                <a:latin typeface="Open Sans"/>
                <a:ea typeface="Open Sans"/>
                <a:cs typeface="Open Sans"/>
                <a:sym typeface="Open Sans"/>
              </a:rPr>
              <a:t>Externo</a:t>
            </a:r>
            <a:r>
              <a:rPr lang="en-US" sz="1151" u="none" strike="noStrike" dirty="0">
                <a:solidFill>
                  <a:srgbClr val="1B2A4A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151" u="none" strike="noStrike" dirty="0" err="1">
                <a:solidFill>
                  <a:srgbClr val="1B2A4A"/>
                </a:solidFill>
                <a:latin typeface="Open Sans"/>
                <a:ea typeface="Open Sans"/>
                <a:cs typeface="Open Sans"/>
                <a:sym typeface="Open Sans"/>
              </a:rPr>
              <a:t>factores</a:t>
            </a:r>
            <a:r>
              <a:rPr lang="en-US" sz="1151" u="none" strike="noStrike" dirty="0">
                <a:solidFill>
                  <a:srgbClr val="1B2A4A"/>
                </a:solidFill>
                <a:latin typeface="Open Sans"/>
                <a:ea typeface="Open Sans"/>
                <a:cs typeface="Open Sans"/>
                <a:sym typeface="Open Sans"/>
              </a:rPr>
              <a:t> del </a:t>
            </a:r>
            <a:r>
              <a:rPr lang="en-US" sz="1151" u="none" strike="noStrike" dirty="0" err="1">
                <a:solidFill>
                  <a:srgbClr val="1B2A4A"/>
                </a:solidFill>
                <a:latin typeface="Open Sans"/>
                <a:ea typeface="Open Sans"/>
                <a:cs typeface="Open Sans"/>
                <a:sym typeface="Open Sans"/>
              </a:rPr>
              <a:t>contexto</a:t>
            </a:r>
            <a:r>
              <a:rPr lang="en-US" sz="1151" u="none" strike="noStrike" dirty="0">
                <a:solidFill>
                  <a:srgbClr val="1B2A4A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151" u="none" strike="noStrike" dirty="0" err="1">
                <a:solidFill>
                  <a:srgbClr val="1B2A4A"/>
                </a:solidFill>
                <a:latin typeface="Open Sans"/>
                <a:ea typeface="Open Sans"/>
                <a:cs typeface="Open Sans"/>
                <a:sym typeface="Open Sans"/>
              </a:rPr>
              <a:t>nacional</a:t>
            </a:r>
            <a:r>
              <a:rPr lang="en-US" sz="1151" u="none" strike="noStrike" dirty="0">
                <a:solidFill>
                  <a:srgbClr val="1B2A4A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151" u="none" strike="noStrike" dirty="0" err="1">
                <a:solidFill>
                  <a:srgbClr val="1B2A4A"/>
                </a:solidFill>
                <a:latin typeface="Open Sans"/>
                <a:ea typeface="Open Sans"/>
                <a:cs typeface="Open Sans"/>
                <a:sym typeface="Open Sans"/>
              </a:rPr>
              <a:t>internacional</a:t>
            </a:r>
            <a:endParaRPr lang="en-US" sz="1151" u="none" strike="noStrike" dirty="0">
              <a:solidFill>
                <a:srgbClr val="1B2A4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74" name="Group 74"/>
          <p:cNvGrpSpPr/>
          <p:nvPr/>
        </p:nvGrpSpPr>
        <p:grpSpPr>
          <a:xfrm>
            <a:off x="355092" y="6991921"/>
            <a:ext cx="114300" cy="114300"/>
            <a:chOff x="0" y="0"/>
            <a:chExt cx="152400" cy="152400"/>
          </a:xfrm>
        </p:grpSpPr>
        <p:sp>
          <p:nvSpPr>
            <p:cNvPr id="75" name="Freeform 75"/>
            <p:cNvSpPr/>
            <p:nvPr/>
          </p:nvSpPr>
          <p:spPr>
            <a:xfrm>
              <a:off x="0" y="0"/>
              <a:ext cx="152400" cy="15240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76200" y="0"/>
                  </a:moveTo>
                  <a:cubicBezTo>
                    <a:pt x="34116" y="0"/>
                    <a:pt x="0" y="34116"/>
                    <a:pt x="0" y="76200"/>
                  </a:cubicBezTo>
                  <a:cubicBezTo>
                    <a:pt x="0" y="118284"/>
                    <a:pt x="34116" y="152400"/>
                    <a:pt x="76200" y="152400"/>
                  </a:cubicBezTo>
                  <a:cubicBezTo>
                    <a:pt x="118284" y="152400"/>
                    <a:pt x="152400" y="118284"/>
                    <a:pt x="152400" y="76200"/>
                  </a:cubicBezTo>
                  <a:cubicBezTo>
                    <a:pt x="152400" y="34116"/>
                    <a:pt x="118284" y="0"/>
                    <a:pt x="76200" y="0"/>
                  </a:cubicBezTo>
                  <a:close/>
                </a:path>
              </a:pathLst>
            </a:custGeom>
            <a:solidFill>
              <a:srgbClr val="C9A84C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76" name="TextBox 76"/>
            <p:cNvSpPr txBox="1"/>
            <p:nvPr/>
          </p:nvSpPr>
          <p:spPr>
            <a:xfrm>
              <a:off x="0" y="-38100"/>
              <a:ext cx="152400" cy="190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77" name="Group 77"/>
          <p:cNvGrpSpPr/>
          <p:nvPr/>
        </p:nvGrpSpPr>
        <p:grpSpPr>
          <a:xfrm>
            <a:off x="476250" y="6610350"/>
            <a:ext cx="2905125" cy="742950"/>
            <a:chOff x="0" y="0"/>
            <a:chExt cx="3873500" cy="990600"/>
          </a:xfrm>
        </p:grpSpPr>
        <p:sp>
          <p:nvSpPr>
            <p:cNvPr id="78" name="Freeform 78"/>
            <p:cNvSpPr/>
            <p:nvPr/>
          </p:nvSpPr>
          <p:spPr>
            <a:xfrm>
              <a:off x="0" y="0"/>
              <a:ext cx="3873500" cy="990600"/>
            </a:xfrm>
            <a:custGeom>
              <a:avLst/>
              <a:gdLst/>
              <a:ahLst/>
              <a:cxnLst/>
              <a:rect l="l" t="t" r="r" b="b"/>
              <a:pathLst>
                <a:path w="3873500" h="990600">
                  <a:moveTo>
                    <a:pt x="86360" y="0"/>
                  </a:moveTo>
                  <a:lnTo>
                    <a:pt x="3787140" y="0"/>
                  </a:lnTo>
                  <a:cubicBezTo>
                    <a:pt x="3834835" y="0"/>
                    <a:pt x="3873500" y="44351"/>
                    <a:pt x="3873500" y="99060"/>
                  </a:cubicBezTo>
                  <a:lnTo>
                    <a:pt x="3873500" y="891540"/>
                  </a:lnTo>
                  <a:cubicBezTo>
                    <a:pt x="3873500" y="946249"/>
                    <a:pt x="3834835" y="990600"/>
                    <a:pt x="3787140" y="990600"/>
                  </a:cubicBezTo>
                  <a:lnTo>
                    <a:pt x="86360" y="990600"/>
                  </a:lnTo>
                  <a:cubicBezTo>
                    <a:pt x="38665" y="990600"/>
                    <a:pt x="0" y="946249"/>
                    <a:pt x="0" y="891540"/>
                  </a:cubicBezTo>
                  <a:lnTo>
                    <a:pt x="0" y="99060"/>
                  </a:lnTo>
                  <a:cubicBezTo>
                    <a:pt x="0" y="44351"/>
                    <a:pt x="38665" y="0"/>
                    <a:pt x="8636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E8E4DD"/>
              </a:solidFill>
              <a:prstDash val="solid"/>
              <a:miter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79" name="TextBox 79"/>
            <p:cNvSpPr txBox="1"/>
            <p:nvPr/>
          </p:nvSpPr>
          <p:spPr>
            <a:xfrm>
              <a:off x="0" y="-38100"/>
              <a:ext cx="3873500" cy="1028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80" name="Group 80"/>
          <p:cNvGrpSpPr/>
          <p:nvPr/>
        </p:nvGrpSpPr>
        <p:grpSpPr>
          <a:xfrm>
            <a:off x="552450" y="6657975"/>
            <a:ext cx="190500" cy="266700"/>
            <a:chOff x="0" y="0"/>
            <a:chExt cx="254000" cy="355600"/>
          </a:xfrm>
        </p:grpSpPr>
        <p:sp>
          <p:nvSpPr>
            <p:cNvPr id="81" name="Freeform 81"/>
            <p:cNvSpPr/>
            <p:nvPr/>
          </p:nvSpPr>
          <p:spPr>
            <a:xfrm>
              <a:off x="0" y="0"/>
              <a:ext cx="254000" cy="355600"/>
            </a:xfrm>
            <a:custGeom>
              <a:avLst/>
              <a:gdLst/>
              <a:ahLst/>
              <a:cxnLst/>
              <a:rect l="l" t="t" r="r" b="b"/>
              <a:pathLst>
                <a:path w="254000" h="355600">
                  <a:moveTo>
                    <a:pt x="127000" y="0"/>
                  </a:moveTo>
                  <a:cubicBezTo>
                    <a:pt x="56860" y="0"/>
                    <a:pt x="0" y="79604"/>
                    <a:pt x="0" y="177800"/>
                  </a:cubicBezTo>
                  <a:cubicBezTo>
                    <a:pt x="0" y="275996"/>
                    <a:pt x="56860" y="355600"/>
                    <a:pt x="127000" y="355600"/>
                  </a:cubicBezTo>
                  <a:cubicBezTo>
                    <a:pt x="197140" y="355600"/>
                    <a:pt x="254000" y="275996"/>
                    <a:pt x="254000" y="177800"/>
                  </a:cubicBezTo>
                  <a:cubicBezTo>
                    <a:pt x="254000" y="79604"/>
                    <a:pt x="197140" y="0"/>
                    <a:pt x="127000" y="0"/>
                  </a:cubicBezTo>
                  <a:close/>
                </a:path>
              </a:pathLst>
            </a:custGeom>
            <a:solidFill>
              <a:srgbClr val="1B2A4A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82" name="TextBox 82"/>
            <p:cNvSpPr txBox="1"/>
            <p:nvPr/>
          </p:nvSpPr>
          <p:spPr>
            <a:xfrm>
              <a:off x="0" y="-38100"/>
              <a:ext cx="254000" cy="393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260"/>
                </a:lnSpc>
                <a:spcBef>
                  <a:spcPct val="0"/>
                </a:spcBef>
              </a:pPr>
              <a:r>
                <a:rPr lang="en-US" sz="900" u="none" strike="noStrike">
                  <a:solidFill>
                    <a:srgbClr val="FFFFFF"/>
                  </a:solidFill>
                  <a:latin typeface="Telegraf"/>
                  <a:ea typeface="Telegraf"/>
                  <a:cs typeface="Telegraf"/>
                  <a:sym typeface="Telegraf"/>
                </a:rPr>
                <a:t>8</a:t>
              </a:r>
            </a:p>
          </p:txBody>
        </p:sp>
      </p:grpSp>
      <p:sp>
        <p:nvSpPr>
          <p:cNvPr id="83" name="TextBox 83">
            <a:hlinkClick r:id="rId9"/>
          </p:cNvPr>
          <p:cNvSpPr txBox="1"/>
          <p:nvPr/>
        </p:nvSpPr>
        <p:spPr>
          <a:xfrm>
            <a:off x="809625" y="6677025"/>
            <a:ext cx="2476500" cy="357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453"/>
              </a:lnSpc>
              <a:spcBef>
                <a:spcPct val="0"/>
              </a:spcBef>
            </a:pPr>
            <a:r>
              <a:rPr lang="en-US" sz="1117" u="none" strike="noStrike" dirty="0">
                <a:solidFill>
                  <a:srgbClr val="1B2A4A"/>
                </a:solidFill>
                <a:latin typeface="Open Sans"/>
                <a:ea typeface="Open Sans"/>
                <a:cs typeface="Open Sans"/>
                <a:sym typeface="Open Sans"/>
              </a:rPr>
              <a:t>Definición Estratégica: ejes, objetivos, ecosistemas, programas y proyectos</a:t>
            </a:r>
          </a:p>
        </p:txBody>
      </p:sp>
      <p:sp>
        <p:nvSpPr>
          <p:cNvPr id="93" name="CuadroTexto 92">
            <a:extLst>
              <a:ext uri="{FF2B5EF4-FFF2-40B4-BE49-F238E27FC236}">
                <a16:creationId xmlns:a16="http://schemas.microsoft.com/office/drawing/2014/main" id="{DE367D8C-4E91-7967-D3CA-629237CACB1E}"/>
              </a:ext>
            </a:extLst>
          </p:cNvPr>
          <p:cNvSpPr txBox="1"/>
          <p:nvPr/>
        </p:nvSpPr>
        <p:spPr>
          <a:xfrm>
            <a:off x="23088" y="4938712"/>
            <a:ext cx="307777" cy="15716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wrap="square" rtlCol="0">
            <a:spAutoFit/>
          </a:bodyPr>
          <a:lstStyle/>
          <a:p>
            <a:pPr algn="ctr"/>
            <a:r>
              <a:rPr lang="es-CO" sz="800" b="1" dirty="0"/>
              <a:t>Etapa  Diagnóstico institucional</a:t>
            </a:r>
          </a:p>
        </p:txBody>
      </p:sp>
      <p:sp>
        <p:nvSpPr>
          <p:cNvPr id="94" name="CuadroTexto 93">
            <a:extLst>
              <a:ext uri="{FF2B5EF4-FFF2-40B4-BE49-F238E27FC236}">
                <a16:creationId xmlns:a16="http://schemas.microsoft.com/office/drawing/2014/main" id="{704123F9-55DC-F108-1ECE-49ABFBB6F603}"/>
              </a:ext>
            </a:extLst>
          </p:cNvPr>
          <p:cNvSpPr txBox="1"/>
          <p:nvPr/>
        </p:nvSpPr>
        <p:spPr>
          <a:xfrm>
            <a:off x="7263" y="6606982"/>
            <a:ext cx="430887" cy="84871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270" wrap="square" rtlCol="0">
            <a:spAutoFit/>
          </a:bodyPr>
          <a:lstStyle>
            <a:defPPr>
              <a:defRPr lang="en-US"/>
            </a:defPPr>
            <a:lvl1pPr algn="ctr">
              <a:defRPr sz="900"/>
            </a:lvl1pPr>
          </a:lstStyle>
          <a:p>
            <a:r>
              <a:rPr lang="es-CO" sz="800" b="1" dirty="0"/>
              <a:t>Etapa  Definición estratégica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95</Words>
  <Application>Microsoft Office PowerPoint</Application>
  <PresentationFormat>Personalizado</PresentationFormat>
  <Paragraphs>20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Open Sans</vt:lpstr>
      <vt:lpstr>Calibri</vt:lpstr>
      <vt:lpstr>Telegraf</vt:lpstr>
      <vt:lpstr>Arial</vt:lpstr>
      <vt:lpstr>Office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Esquema elegante y profesional</dc:title>
  <dc:creator>Erika Cortes</dc:creator>
  <cp:lastModifiedBy>Erika Cortés Ospina</cp:lastModifiedBy>
  <cp:revision>2</cp:revision>
  <dcterms:created xsi:type="dcterms:W3CDTF">2006-08-16T00:00:00Z</dcterms:created>
  <dcterms:modified xsi:type="dcterms:W3CDTF">2026-06-24T03:18:13Z</dcterms:modified>
  <dc:identifier>DAHNbiZd8yQ</dc:identifier>
</cp:coreProperties>
</file>