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Montserrat" panose="00000800000000000000" pitchFamily="2" charset="0"/>
      <p:regular r:id="rId9"/>
      <p:bold r:id="rId10"/>
    </p:embeddedFont>
    <p:embeddedFont>
      <p:font typeface="Montserrat Bold" panose="00000800000000000000" pitchFamily="2" charset="0"/>
      <p:regular r:id="rId11"/>
      <p:bold r:id="rId12"/>
    </p:embeddedFont>
    <p:embeddedFont>
      <p:font typeface="Open Sans Bold" panose="020B0806030504020204" pitchFamily="34" charset="0"/>
      <p:regular r:id="rId13"/>
      <p:bold r:id="rId14"/>
    </p:embeddedFont>
    <p:embeddedFont>
      <p:font typeface="Plein Med" pitchFamily="50" charset="0"/>
      <p:regular r:id="rId15"/>
    </p:embeddedFont>
    <p:embeddedFont>
      <p:font typeface="Poppins" panose="00000500000000000000" pitchFamily="2" charset="0"/>
      <p:regular r:id="rId16"/>
    </p:embeddedFont>
    <p:embeddedFont>
      <p:font typeface="Poppin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12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microsoft.com/office/2007/relationships/hdphoto" Target="../media/hdphoto1.wdp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14711" y="599482"/>
            <a:ext cx="13064957" cy="4820836"/>
            <a:chOff x="0" y="66675"/>
            <a:chExt cx="17419942" cy="6427780"/>
          </a:xfrm>
        </p:grpSpPr>
        <p:sp>
          <p:nvSpPr>
            <p:cNvPr id="3" name="TextBox 3"/>
            <p:cNvSpPr txBox="1"/>
            <p:nvPr/>
          </p:nvSpPr>
          <p:spPr>
            <a:xfrm>
              <a:off x="0" y="4042673"/>
              <a:ext cx="17419942" cy="24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895"/>
                </a:lnSpc>
                <a:spcBef>
                  <a:spcPct val="0"/>
                </a:spcBef>
              </a:pPr>
              <a:endParaRPr lang="en-US" sz="3496" u="none" strike="noStrik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>
                <a:lnSpc>
                  <a:spcPts val="4895"/>
                </a:lnSpc>
                <a:spcBef>
                  <a:spcPct val="0"/>
                </a:spcBef>
              </a:pPr>
              <a:r>
                <a:rPr lang="en-US" sz="3496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Cierre de la </a:t>
              </a:r>
              <a:r>
                <a:rPr lang="en-US" sz="3496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fase</a:t>
              </a:r>
              <a:r>
                <a:rPr lang="en-US" sz="3496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 </a:t>
              </a:r>
              <a:r>
                <a:rPr lang="en-US" sz="3496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diagnóstico</a:t>
              </a:r>
              <a:r>
                <a:rPr lang="en-US" sz="3496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3496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institucional</a:t>
              </a:r>
              <a:r>
                <a:rPr lang="en-US" sz="3496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y </a:t>
              </a:r>
              <a:r>
                <a:rPr lang="en-US" sz="3496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preparación</a:t>
              </a:r>
              <a:r>
                <a:rPr lang="en-US" sz="3496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del </a:t>
              </a:r>
              <a:r>
                <a:rPr lang="en-US" sz="3496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direccionamiento</a:t>
              </a:r>
              <a:r>
                <a:rPr lang="en-US" sz="3496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3496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estratégico</a:t>
              </a:r>
              <a:endParaRPr lang="en-US" sz="3496" u="none" strike="noStrik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2598400" cy="39668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5836"/>
                </a:lnSpc>
                <a:spcBef>
                  <a:spcPct val="0"/>
                </a:spcBef>
              </a:pPr>
              <a:r>
                <a:rPr lang="en-US" sz="5558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Estado de </a:t>
              </a:r>
              <a:r>
                <a:rPr lang="en-US" sz="5558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avance</a:t>
              </a:r>
              <a:r>
                <a:rPr lang="en-US" sz="5558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 la </a:t>
              </a:r>
              <a:r>
                <a:rPr lang="en-US" sz="5558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formulación</a:t>
              </a:r>
              <a:r>
                <a:rPr lang="en-US" sz="5558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del Plan de Desarrollo </a:t>
              </a:r>
              <a:r>
                <a:rPr lang="en-US" sz="5558" u="none" strike="noStrike" dirty="0" err="1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Institucional</a:t>
              </a:r>
              <a:r>
                <a:rPr lang="en-US" sz="5558" u="none" strike="noStrike" dirty="0">
                  <a:solidFill>
                    <a:srgbClr val="0033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2027–2037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3716000" y="7200900"/>
            <a:ext cx="3657599" cy="2438400"/>
          </a:xfrm>
          <a:custGeom>
            <a:avLst/>
            <a:gdLst/>
            <a:ahLst/>
            <a:cxnLst/>
            <a:rect l="l" t="t" r="r" b="b"/>
            <a:pathLst>
              <a:path w="5908921" h="4100067">
                <a:moveTo>
                  <a:pt x="0" y="0"/>
                </a:moveTo>
                <a:lnTo>
                  <a:pt x="5908921" y="0"/>
                </a:lnTo>
                <a:lnTo>
                  <a:pt x="5908921" y="4100067"/>
                </a:lnTo>
                <a:lnTo>
                  <a:pt x="0" y="4100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6" name="AutoShape 6"/>
          <p:cNvSpPr/>
          <p:nvPr/>
        </p:nvSpPr>
        <p:spPr>
          <a:xfrm>
            <a:off x="0" y="0"/>
            <a:ext cx="2981422" cy="10287000"/>
          </a:xfrm>
          <a:prstGeom prst="rect">
            <a:avLst/>
          </a:prstGeom>
          <a:solidFill>
            <a:srgbClr val="002F6D"/>
          </a:solidFill>
        </p:spPr>
        <p:txBody>
          <a:bodyPr/>
          <a:lstStyle/>
          <a:p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2E26DE-8BD8-46F3-C531-70F682158E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11" y="627995"/>
            <a:ext cx="2286000" cy="2228727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6B25C666-4421-D4D0-CD54-247874C58D0D}"/>
              </a:ext>
            </a:extLst>
          </p:cNvPr>
          <p:cNvSpPr txBox="1"/>
          <p:nvPr/>
        </p:nvSpPr>
        <p:spPr>
          <a:xfrm>
            <a:off x="3433761" y="5200458"/>
            <a:ext cx="5795963" cy="1210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95"/>
              </a:lnSpc>
              <a:spcBef>
                <a:spcPct val="0"/>
              </a:spcBef>
            </a:pPr>
            <a:endParaRPr lang="en-US" sz="3496" u="none" strike="noStrike" dirty="0">
              <a:solidFill>
                <a:srgbClr val="0033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>
              <a:lnSpc>
                <a:spcPts val="4895"/>
              </a:lnSpc>
              <a:spcBef>
                <a:spcPct val="0"/>
              </a:spcBef>
            </a:pPr>
            <a:r>
              <a:rPr lang="en-US" sz="3496" u="none" strike="noStrike" dirty="0" err="1">
                <a:solidFill>
                  <a:srgbClr val="003366"/>
                </a:solidFill>
                <a:latin typeface="Plein Med" pitchFamily="50" charset="0"/>
                <a:ea typeface="Montserrat"/>
                <a:cs typeface="Montserrat"/>
                <a:sym typeface="Montserrat"/>
              </a:rPr>
              <a:t>Oficina</a:t>
            </a:r>
            <a:r>
              <a:rPr lang="en-US" sz="3496" u="none" strike="noStrike" dirty="0">
                <a:solidFill>
                  <a:srgbClr val="003366"/>
                </a:solidFill>
                <a:latin typeface="Plein Med" pitchFamily="50" charset="0"/>
                <a:ea typeface="Montserrat"/>
                <a:cs typeface="Montserrat"/>
                <a:sym typeface="Montserrat"/>
              </a:rPr>
              <a:t> de </a:t>
            </a:r>
            <a:r>
              <a:rPr lang="en-US" sz="3496" u="none" strike="noStrike" dirty="0" err="1">
                <a:solidFill>
                  <a:srgbClr val="003366"/>
                </a:solidFill>
                <a:latin typeface="Plein Med" pitchFamily="50" charset="0"/>
                <a:ea typeface="Montserrat"/>
                <a:cs typeface="Montserrat"/>
                <a:sym typeface="Montserrat"/>
              </a:rPr>
              <a:t>Planeación</a:t>
            </a:r>
            <a:r>
              <a:rPr lang="en-US" sz="3496" u="none" strike="noStrike" dirty="0">
                <a:solidFill>
                  <a:srgbClr val="003366"/>
                </a:solidFill>
                <a:latin typeface="Plein Med" pitchFamily="50" charset="0"/>
                <a:ea typeface="Montserrat"/>
                <a:cs typeface="Montserrat"/>
                <a:sym typeface="Montserrat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56587" y="5177889"/>
            <a:ext cx="12616369" cy="1198555"/>
          </a:xfrm>
          <a:custGeom>
            <a:avLst/>
            <a:gdLst/>
            <a:ahLst/>
            <a:cxnLst/>
            <a:rect l="l" t="t" r="r" b="b"/>
            <a:pathLst>
              <a:path w="12616369" h="1198555">
                <a:moveTo>
                  <a:pt x="0" y="0"/>
                </a:moveTo>
                <a:lnTo>
                  <a:pt x="12616369" y="0"/>
                </a:lnTo>
                <a:lnTo>
                  <a:pt x="12616369" y="1198555"/>
                </a:lnTo>
                <a:lnTo>
                  <a:pt x="0" y="1198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2593712" y="3293580"/>
            <a:ext cx="1677227" cy="1677227"/>
          </a:xfrm>
          <a:custGeom>
            <a:avLst/>
            <a:gdLst/>
            <a:ahLst/>
            <a:cxnLst/>
            <a:rect l="l" t="t" r="r" b="b"/>
            <a:pathLst>
              <a:path w="1677227" h="1677227">
                <a:moveTo>
                  <a:pt x="0" y="0"/>
                </a:moveTo>
                <a:lnTo>
                  <a:pt x="1677227" y="0"/>
                </a:lnTo>
                <a:lnTo>
                  <a:pt x="1677227" y="1677227"/>
                </a:lnTo>
                <a:lnTo>
                  <a:pt x="0" y="16772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Freeform 4"/>
          <p:cNvSpPr/>
          <p:nvPr/>
        </p:nvSpPr>
        <p:spPr>
          <a:xfrm>
            <a:off x="8726158" y="3293580"/>
            <a:ext cx="1677227" cy="1677227"/>
          </a:xfrm>
          <a:custGeom>
            <a:avLst/>
            <a:gdLst/>
            <a:ahLst/>
            <a:cxnLst/>
            <a:rect l="l" t="t" r="r" b="b"/>
            <a:pathLst>
              <a:path w="1677227" h="1677227">
                <a:moveTo>
                  <a:pt x="0" y="0"/>
                </a:moveTo>
                <a:lnTo>
                  <a:pt x="1677227" y="0"/>
                </a:lnTo>
                <a:lnTo>
                  <a:pt x="1677227" y="1677227"/>
                </a:lnTo>
                <a:lnTo>
                  <a:pt x="0" y="16772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5" name="Freeform 5"/>
          <p:cNvSpPr/>
          <p:nvPr/>
        </p:nvSpPr>
        <p:spPr>
          <a:xfrm>
            <a:off x="5659935" y="7310143"/>
            <a:ext cx="1677227" cy="1677227"/>
          </a:xfrm>
          <a:custGeom>
            <a:avLst/>
            <a:gdLst/>
            <a:ahLst/>
            <a:cxnLst/>
            <a:rect l="l" t="t" r="r" b="b"/>
            <a:pathLst>
              <a:path w="1677227" h="1677227">
                <a:moveTo>
                  <a:pt x="0" y="0"/>
                </a:moveTo>
                <a:lnTo>
                  <a:pt x="1677227" y="0"/>
                </a:lnTo>
                <a:lnTo>
                  <a:pt x="1677227" y="1677227"/>
                </a:lnTo>
                <a:lnTo>
                  <a:pt x="0" y="16772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>
            <a:off x="11790001" y="7310143"/>
            <a:ext cx="1677227" cy="1677227"/>
          </a:xfrm>
          <a:custGeom>
            <a:avLst/>
            <a:gdLst/>
            <a:ahLst/>
            <a:cxnLst/>
            <a:rect l="l" t="t" r="r" b="b"/>
            <a:pathLst>
              <a:path w="1677227" h="1677227">
                <a:moveTo>
                  <a:pt x="0" y="0"/>
                </a:moveTo>
                <a:lnTo>
                  <a:pt x="1677227" y="0"/>
                </a:lnTo>
                <a:lnTo>
                  <a:pt x="1677227" y="1677227"/>
                </a:lnTo>
                <a:lnTo>
                  <a:pt x="0" y="16772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7" name="AutoShape 7"/>
          <p:cNvSpPr/>
          <p:nvPr/>
        </p:nvSpPr>
        <p:spPr>
          <a:xfrm flipV="1">
            <a:off x="3432326" y="4546503"/>
            <a:ext cx="0" cy="1487373"/>
          </a:xfrm>
          <a:prstGeom prst="line">
            <a:avLst/>
          </a:prstGeom>
          <a:ln w="38100" cap="flat">
            <a:solidFill>
              <a:srgbClr val="00808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 rot="-10800000">
            <a:off x="3164466" y="4656841"/>
            <a:ext cx="535719" cy="464067"/>
          </a:xfrm>
          <a:custGeom>
            <a:avLst/>
            <a:gdLst/>
            <a:ahLst/>
            <a:cxnLst/>
            <a:rect l="l" t="t" r="r" b="b"/>
            <a:pathLst>
              <a:path w="535719" h="464067">
                <a:moveTo>
                  <a:pt x="0" y="0"/>
                </a:moveTo>
                <a:lnTo>
                  <a:pt x="535719" y="0"/>
                </a:lnTo>
                <a:lnTo>
                  <a:pt x="535719" y="464066"/>
                </a:lnTo>
                <a:lnTo>
                  <a:pt x="0" y="4640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762724" y="3462592"/>
            <a:ext cx="1339203" cy="13392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8080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77851" tIns="77851" rIns="77851" bIns="77851" rtlCol="0" anchor="ctr"/>
            <a:lstStyle/>
            <a:p>
              <a:pPr marL="0" lvl="0" indent="0"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9563647" y="4546503"/>
            <a:ext cx="0" cy="1303040"/>
          </a:xfrm>
          <a:prstGeom prst="line">
            <a:avLst/>
          </a:prstGeom>
          <a:ln w="38100" cap="flat">
            <a:solidFill>
              <a:srgbClr val="00808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3" name="Freeform 13"/>
          <p:cNvSpPr/>
          <p:nvPr/>
        </p:nvSpPr>
        <p:spPr>
          <a:xfrm rot="-10800000">
            <a:off x="9295788" y="4656841"/>
            <a:ext cx="535719" cy="464067"/>
          </a:xfrm>
          <a:custGeom>
            <a:avLst/>
            <a:gdLst/>
            <a:ahLst/>
            <a:cxnLst/>
            <a:rect l="l" t="t" r="r" b="b"/>
            <a:pathLst>
              <a:path w="535719" h="464067">
                <a:moveTo>
                  <a:pt x="0" y="0"/>
                </a:moveTo>
                <a:lnTo>
                  <a:pt x="535719" y="0"/>
                </a:lnTo>
                <a:lnTo>
                  <a:pt x="535719" y="464066"/>
                </a:lnTo>
                <a:lnTo>
                  <a:pt x="0" y="4640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4" name="Group 14"/>
          <p:cNvGrpSpPr/>
          <p:nvPr/>
        </p:nvGrpSpPr>
        <p:grpSpPr>
          <a:xfrm>
            <a:off x="8894046" y="3462592"/>
            <a:ext cx="1339203" cy="133920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8080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77851" tIns="77851" rIns="77851" bIns="77851" rtlCol="0" anchor="ctr"/>
            <a:lstStyle/>
            <a:p>
              <a:pPr marL="0" lvl="0" indent="0"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4858604" y="3293580"/>
            <a:ext cx="1677227" cy="1677227"/>
          </a:xfrm>
          <a:custGeom>
            <a:avLst/>
            <a:gdLst/>
            <a:ahLst/>
            <a:cxnLst/>
            <a:rect l="l" t="t" r="r" b="b"/>
            <a:pathLst>
              <a:path w="1677227" h="1677227">
                <a:moveTo>
                  <a:pt x="0" y="0"/>
                </a:moveTo>
                <a:lnTo>
                  <a:pt x="1677226" y="0"/>
                </a:lnTo>
                <a:lnTo>
                  <a:pt x="1677226" y="1677227"/>
                </a:lnTo>
                <a:lnTo>
                  <a:pt x="0" y="16772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18" name="AutoShape 18"/>
          <p:cNvSpPr/>
          <p:nvPr/>
        </p:nvSpPr>
        <p:spPr>
          <a:xfrm flipV="1">
            <a:off x="15697217" y="4546503"/>
            <a:ext cx="0" cy="1642925"/>
          </a:xfrm>
          <a:prstGeom prst="line">
            <a:avLst/>
          </a:prstGeom>
          <a:ln w="38100" cap="flat">
            <a:solidFill>
              <a:srgbClr val="00808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9" name="Freeform 19"/>
          <p:cNvSpPr/>
          <p:nvPr/>
        </p:nvSpPr>
        <p:spPr>
          <a:xfrm rot="-10800000">
            <a:off x="15429357" y="4656841"/>
            <a:ext cx="535719" cy="464067"/>
          </a:xfrm>
          <a:custGeom>
            <a:avLst/>
            <a:gdLst/>
            <a:ahLst/>
            <a:cxnLst/>
            <a:rect l="l" t="t" r="r" b="b"/>
            <a:pathLst>
              <a:path w="535719" h="464067">
                <a:moveTo>
                  <a:pt x="0" y="0"/>
                </a:moveTo>
                <a:lnTo>
                  <a:pt x="535720" y="0"/>
                </a:lnTo>
                <a:lnTo>
                  <a:pt x="535720" y="464066"/>
                </a:lnTo>
                <a:lnTo>
                  <a:pt x="0" y="4640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20" name="Group 20"/>
          <p:cNvGrpSpPr/>
          <p:nvPr/>
        </p:nvGrpSpPr>
        <p:grpSpPr>
          <a:xfrm>
            <a:off x="15027615" y="3462592"/>
            <a:ext cx="1339203" cy="1339203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8080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77851" tIns="77851" rIns="77851" bIns="77851" rtlCol="0" anchor="ctr"/>
            <a:lstStyle/>
            <a:p>
              <a:pPr marL="0" lvl="0" indent="0"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>
            <a:off x="6498549" y="6120932"/>
            <a:ext cx="0" cy="1642925"/>
          </a:xfrm>
          <a:prstGeom prst="line">
            <a:avLst/>
          </a:prstGeom>
          <a:ln w="38100" cap="flat">
            <a:solidFill>
              <a:srgbClr val="00808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24" name="Freeform 24"/>
          <p:cNvSpPr/>
          <p:nvPr/>
        </p:nvSpPr>
        <p:spPr>
          <a:xfrm>
            <a:off x="6230689" y="7189453"/>
            <a:ext cx="535719" cy="464067"/>
          </a:xfrm>
          <a:custGeom>
            <a:avLst/>
            <a:gdLst/>
            <a:ahLst/>
            <a:cxnLst/>
            <a:rect l="l" t="t" r="r" b="b"/>
            <a:pathLst>
              <a:path w="535719" h="464067">
                <a:moveTo>
                  <a:pt x="0" y="0"/>
                </a:moveTo>
                <a:lnTo>
                  <a:pt x="535719" y="0"/>
                </a:lnTo>
                <a:lnTo>
                  <a:pt x="535719" y="464066"/>
                </a:lnTo>
                <a:lnTo>
                  <a:pt x="0" y="4640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25" name="Group 25"/>
          <p:cNvGrpSpPr/>
          <p:nvPr/>
        </p:nvGrpSpPr>
        <p:grpSpPr>
          <a:xfrm rot="-10800000">
            <a:off x="5828947" y="7508565"/>
            <a:ext cx="1339203" cy="1339203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8080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77851" tIns="77851" rIns="77851" bIns="77851" rtlCol="0" anchor="ctr"/>
            <a:lstStyle/>
            <a:p>
              <a:pPr marL="0" lvl="0" indent="0"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8" name="AutoShape 28"/>
          <p:cNvSpPr/>
          <p:nvPr/>
        </p:nvSpPr>
        <p:spPr>
          <a:xfrm>
            <a:off x="12629870" y="5686711"/>
            <a:ext cx="0" cy="2077146"/>
          </a:xfrm>
          <a:prstGeom prst="line">
            <a:avLst/>
          </a:prstGeom>
          <a:ln w="38100" cap="flat">
            <a:solidFill>
              <a:srgbClr val="00808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29" name="Freeform 29"/>
          <p:cNvSpPr/>
          <p:nvPr/>
        </p:nvSpPr>
        <p:spPr>
          <a:xfrm>
            <a:off x="12362010" y="7189453"/>
            <a:ext cx="535719" cy="464067"/>
          </a:xfrm>
          <a:custGeom>
            <a:avLst/>
            <a:gdLst/>
            <a:ahLst/>
            <a:cxnLst/>
            <a:rect l="l" t="t" r="r" b="b"/>
            <a:pathLst>
              <a:path w="535719" h="464067">
                <a:moveTo>
                  <a:pt x="0" y="0"/>
                </a:moveTo>
                <a:lnTo>
                  <a:pt x="535720" y="0"/>
                </a:lnTo>
                <a:lnTo>
                  <a:pt x="535720" y="464066"/>
                </a:lnTo>
                <a:lnTo>
                  <a:pt x="0" y="4640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0" name="Group 30"/>
          <p:cNvGrpSpPr/>
          <p:nvPr/>
        </p:nvGrpSpPr>
        <p:grpSpPr>
          <a:xfrm rot="-10800000">
            <a:off x="11960268" y="7508565"/>
            <a:ext cx="1339203" cy="1339203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8080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77851" tIns="77851" rIns="77851" bIns="77851" rtlCol="0" anchor="ctr"/>
            <a:lstStyle/>
            <a:p>
              <a:pPr marL="0" lvl="0" indent="0"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10066918" y="9575904"/>
            <a:ext cx="872510" cy="711096"/>
          </a:xfrm>
          <a:custGeom>
            <a:avLst/>
            <a:gdLst/>
            <a:ahLst/>
            <a:cxnLst/>
            <a:rect l="l" t="t" r="r" b="b"/>
            <a:pathLst>
              <a:path w="872510" h="711096">
                <a:moveTo>
                  <a:pt x="0" y="0"/>
                </a:moveTo>
                <a:lnTo>
                  <a:pt x="872511" y="0"/>
                </a:lnTo>
                <a:lnTo>
                  <a:pt x="872511" y="711096"/>
                </a:lnTo>
                <a:lnTo>
                  <a:pt x="0" y="7110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4" name="Freeform 34"/>
          <p:cNvSpPr/>
          <p:nvPr/>
        </p:nvSpPr>
        <p:spPr>
          <a:xfrm>
            <a:off x="3156596" y="3726833"/>
            <a:ext cx="558004" cy="755179"/>
          </a:xfrm>
          <a:custGeom>
            <a:avLst/>
            <a:gdLst/>
            <a:ahLst/>
            <a:cxnLst/>
            <a:rect l="l" t="t" r="r" b="b"/>
            <a:pathLst>
              <a:path w="558004" h="755179">
                <a:moveTo>
                  <a:pt x="0" y="0"/>
                </a:moveTo>
                <a:lnTo>
                  <a:pt x="558004" y="0"/>
                </a:lnTo>
                <a:lnTo>
                  <a:pt x="558004" y="755179"/>
                </a:lnTo>
                <a:lnTo>
                  <a:pt x="0" y="7551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35" name="Freeform 35"/>
          <p:cNvSpPr/>
          <p:nvPr/>
        </p:nvSpPr>
        <p:spPr>
          <a:xfrm>
            <a:off x="15407332" y="3803175"/>
            <a:ext cx="537126" cy="673078"/>
          </a:xfrm>
          <a:custGeom>
            <a:avLst/>
            <a:gdLst/>
            <a:ahLst/>
            <a:cxnLst/>
            <a:rect l="l" t="t" r="r" b="b"/>
            <a:pathLst>
              <a:path w="537126" h="673078">
                <a:moveTo>
                  <a:pt x="0" y="0"/>
                </a:moveTo>
                <a:lnTo>
                  <a:pt x="537126" y="0"/>
                </a:lnTo>
                <a:lnTo>
                  <a:pt x="537126" y="673079"/>
                </a:lnTo>
                <a:lnTo>
                  <a:pt x="0" y="6730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36" name="Freeform 36"/>
          <p:cNvSpPr/>
          <p:nvPr/>
        </p:nvSpPr>
        <p:spPr>
          <a:xfrm>
            <a:off x="6056447" y="7792940"/>
            <a:ext cx="798264" cy="809386"/>
          </a:xfrm>
          <a:custGeom>
            <a:avLst/>
            <a:gdLst/>
            <a:ahLst/>
            <a:cxnLst/>
            <a:rect l="l" t="t" r="r" b="b"/>
            <a:pathLst>
              <a:path w="798264" h="809386">
                <a:moveTo>
                  <a:pt x="0" y="0"/>
                </a:moveTo>
                <a:lnTo>
                  <a:pt x="798265" y="0"/>
                </a:lnTo>
                <a:lnTo>
                  <a:pt x="798265" y="809386"/>
                </a:lnTo>
                <a:lnTo>
                  <a:pt x="0" y="8093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7" name="Freeform 37"/>
          <p:cNvSpPr/>
          <p:nvPr/>
        </p:nvSpPr>
        <p:spPr>
          <a:xfrm>
            <a:off x="9222299" y="3737036"/>
            <a:ext cx="749943" cy="887337"/>
          </a:xfrm>
          <a:custGeom>
            <a:avLst/>
            <a:gdLst/>
            <a:ahLst/>
            <a:cxnLst/>
            <a:rect l="l" t="t" r="r" b="b"/>
            <a:pathLst>
              <a:path w="749943" h="887337">
                <a:moveTo>
                  <a:pt x="0" y="0"/>
                </a:moveTo>
                <a:lnTo>
                  <a:pt x="749942" y="0"/>
                </a:lnTo>
                <a:lnTo>
                  <a:pt x="749942" y="887336"/>
                </a:lnTo>
                <a:lnTo>
                  <a:pt x="0" y="88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38" name="Freeform 38"/>
          <p:cNvSpPr/>
          <p:nvPr/>
        </p:nvSpPr>
        <p:spPr>
          <a:xfrm>
            <a:off x="12230366" y="7815743"/>
            <a:ext cx="747782" cy="750714"/>
          </a:xfrm>
          <a:custGeom>
            <a:avLst/>
            <a:gdLst/>
            <a:ahLst/>
            <a:cxnLst/>
            <a:rect l="l" t="t" r="r" b="b"/>
            <a:pathLst>
              <a:path w="747782" h="750714">
                <a:moveTo>
                  <a:pt x="0" y="0"/>
                </a:moveTo>
                <a:lnTo>
                  <a:pt x="747782" y="0"/>
                </a:lnTo>
                <a:lnTo>
                  <a:pt x="747782" y="750715"/>
                </a:lnTo>
                <a:lnTo>
                  <a:pt x="0" y="75071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grpSp>
        <p:nvGrpSpPr>
          <p:cNvPr id="39" name="Group 39"/>
          <p:cNvGrpSpPr/>
          <p:nvPr/>
        </p:nvGrpSpPr>
        <p:grpSpPr>
          <a:xfrm>
            <a:off x="3265755" y="5809216"/>
            <a:ext cx="347481" cy="347481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8080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749"/>
                </a:lnSpc>
              </a:pPr>
              <a:endParaRPr/>
            </a:p>
          </p:txBody>
        </p:sp>
      </p:grpSp>
      <p:sp>
        <p:nvSpPr>
          <p:cNvPr id="42" name="AutoShape 42"/>
          <p:cNvSpPr/>
          <p:nvPr/>
        </p:nvSpPr>
        <p:spPr>
          <a:xfrm>
            <a:off x="0" y="0"/>
            <a:ext cx="406854" cy="10287000"/>
          </a:xfrm>
          <a:prstGeom prst="rect">
            <a:avLst/>
          </a:prstGeom>
          <a:solidFill>
            <a:srgbClr val="001C6D"/>
          </a:solidFill>
        </p:spPr>
        <p:txBody>
          <a:bodyPr/>
          <a:lstStyle/>
          <a:p>
            <a:endParaRPr lang="es-CO"/>
          </a:p>
        </p:txBody>
      </p:sp>
      <p:sp>
        <p:nvSpPr>
          <p:cNvPr id="43" name="Freeform 43"/>
          <p:cNvSpPr/>
          <p:nvPr/>
        </p:nvSpPr>
        <p:spPr>
          <a:xfrm>
            <a:off x="616242" y="177667"/>
            <a:ext cx="2268000" cy="1548000"/>
          </a:xfrm>
          <a:custGeom>
            <a:avLst/>
            <a:gdLst/>
            <a:ahLst/>
            <a:cxnLst/>
            <a:rect l="l" t="t" r="r" b="b"/>
            <a:pathLst>
              <a:path w="2202212" h="1528066">
                <a:moveTo>
                  <a:pt x="0" y="0"/>
                </a:moveTo>
                <a:lnTo>
                  <a:pt x="2202213" y="0"/>
                </a:lnTo>
                <a:lnTo>
                  <a:pt x="2202213" y="1528066"/>
                </a:lnTo>
                <a:lnTo>
                  <a:pt x="0" y="15280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44" name="Group 44"/>
          <p:cNvGrpSpPr/>
          <p:nvPr/>
        </p:nvGrpSpPr>
        <p:grpSpPr>
          <a:xfrm>
            <a:off x="4547178" y="2729010"/>
            <a:ext cx="3694629" cy="7399037"/>
            <a:chOff x="0" y="0"/>
            <a:chExt cx="947960" cy="189842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947960" cy="1898429"/>
            </a:xfrm>
            <a:custGeom>
              <a:avLst/>
              <a:gdLst/>
              <a:ahLst/>
              <a:cxnLst/>
              <a:rect l="l" t="t" r="r" b="b"/>
              <a:pathLst>
                <a:path w="947960" h="1898429">
                  <a:moveTo>
                    <a:pt x="473980" y="0"/>
                  </a:moveTo>
                  <a:cubicBezTo>
                    <a:pt x="212208" y="0"/>
                    <a:pt x="0" y="424978"/>
                    <a:pt x="0" y="949214"/>
                  </a:cubicBezTo>
                  <a:cubicBezTo>
                    <a:pt x="0" y="1473451"/>
                    <a:pt x="212208" y="1898429"/>
                    <a:pt x="473980" y="1898429"/>
                  </a:cubicBezTo>
                  <a:cubicBezTo>
                    <a:pt x="735752" y="1898429"/>
                    <a:pt x="947960" y="1473451"/>
                    <a:pt x="947960" y="949214"/>
                  </a:cubicBezTo>
                  <a:cubicBezTo>
                    <a:pt x="947960" y="424978"/>
                    <a:pt x="735752" y="0"/>
                    <a:pt x="473980" y="0"/>
                  </a:cubicBezTo>
                  <a:close/>
                </a:path>
              </a:pathLst>
            </a:custGeom>
            <a:ln w="47625" cap="sq">
              <a:solidFill>
                <a:srgbClr val="0E8481"/>
              </a:solidFill>
              <a:prstDash val="lgDash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88871" y="101778"/>
              <a:ext cx="770217" cy="1618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3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440883" y="6273839"/>
            <a:ext cx="3243512" cy="2046437"/>
            <a:chOff x="-572480" y="-666581"/>
            <a:chExt cx="4324683" cy="2728583"/>
          </a:xfrm>
        </p:grpSpPr>
        <p:sp>
          <p:nvSpPr>
            <p:cNvPr id="48" name="TextBox 48"/>
            <p:cNvSpPr txBox="1"/>
            <p:nvPr/>
          </p:nvSpPr>
          <p:spPr>
            <a:xfrm>
              <a:off x="-413352" y="-666581"/>
              <a:ext cx="4165555" cy="11692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67"/>
                </a:lnSpc>
              </a:pPr>
              <a:r>
                <a:rPr lang="en-US" sz="2378" b="1" spc="23" dirty="0" err="1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Preparación</a:t>
              </a:r>
              <a:r>
                <a:rPr lang="en-US" sz="2378" b="1" spc="23" dirty="0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y </a:t>
              </a:r>
              <a:r>
                <a:rPr lang="en-US" sz="2378" b="1" spc="23" dirty="0" err="1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Alistamiento</a:t>
              </a:r>
              <a:endParaRPr lang="en-US" sz="2378" b="1" spc="23" dirty="0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-572480" y="539991"/>
              <a:ext cx="4165555" cy="1522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02"/>
                </a:lnSpc>
              </a:pPr>
              <a:r>
                <a:rPr lang="en-US" sz="2068" spc="20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Organización </a:t>
              </a:r>
              <a:r>
                <a:rPr lang="en-US" sz="2068" spc="20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inicial</a:t>
              </a:r>
              <a:r>
                <a:rPr lang="en-US" sz="2068" spc="20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 del </a:t>
              </a:r>
              <a:r>
                <a:rPr lang="en-US" sz="2068" spc="20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equipo</a:t>
              </a:r>
              <a:r>
                <a:rPr lang="en-US" sz="2068" spc="20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 y </a:t>
              </a:r>
              <a:r>
                <a:rPr lang="en-US" sz="2068" spc="20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recursos</a:t>
              </a:r>
              <a:r>
                <a:rPr lang="en-US" sz="2068" spc="20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68" spc="20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necesarios</a:t>
              </a:r>
              <a:r>
                <a:rPr lang="en-US" sz="2068" spc="20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936466" y="3462592"/>
            <a:ext cx="3124166" cy="2101062"/>
            <a:chOff x="0" y="0"/>
            <a:chExt cx="4165555" cy="2801416"/>
          </a:xfrm>
        </p:grpSpPr>
        <p:sp>
          <p:nvSpPr>
            <p:cNvPr id="51" name="TextBox 51"/>
            <p:cNvSpPr txBox="1"/>
            <p:nvPr/>
          </p:nvSpPr>
          <p:spPr>
            <a:xfrm>
              <a:off x="0" y="-95250"/>
              <a:ext cx="4165555" cy="11692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67"/>
                </a:lnSpc>
              </a:pPr>
              <a:r>
                <a:rPr lang="en-US" sz="2378" b="1" spc="23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Diagnóstico Institucional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1279405"/>
              <a:ext cx="4165555" cy="1522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02"/>
                </a:lnSpc>
              </a:pPr>
              <a:r>
                <a:rPr lang="en-US" sz="2068" spc="2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Análisis integral de la situación actual de la UPN.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8312216" y="6180233"/>
            <a:ext cx="3179866" cy="1990034"/>
            <a:chOff x="567632" y="-875644"/>
            <a:chExt cx="4239822" cy="2653378"/>
          </a:xfrm>
        </p:grpSpPr>
        <p:sp>
          <p:nvSpPr>
            <p:cNvPr id="54" name="TextBox 54"/>
            <p:cNvSpPr txBox="1"/>
            <p:nvPr/>
          </p:nvSpPr>
          <p:spPr>
            <a:xfrm>
              <a:off x="641899" y="-875644"/>
              <a:ext cx="4165555" cy="11262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26"/>
                </a:lnSpc>
              </a:pPr>
              <a:r>
                <a:rPr lang="en-US" sz="2284" b="1" spc="22" dirty="0" err="1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Direccionamiento</a:t>
              </a:r>
              <a:r>
                <a:rPr lang="en-US" sz="2284" b="1" spc="22" dirty="0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284" b="1" spc="22" dirty="0" err="1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Estratégico</a:t>
              </a:r>
              <a:endParaRPr lang="en-US" sz="2284" b="1" spc="22" dirty="0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567632" y="332159"/>
              <a:ext cx="4165555" cy="1445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61"/>
                </a:lnSpc>
              </a:pPr>
              <a:r>
                <a:rPr lang="en-US" sz="1974" spc="19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Definición</a:t>
              </a:r>
              <a:r>
                <a:rPr lang="en-US" sz="1974" spc="19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 de </a:t>
              </a:r>
              <a:r>
                <a:rPr lang="en-US" sz="1974" spc="19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visión</a:t>
              </a:r>
              <a:r>
                <a:rPr lang="en-US" sz="1974" spc="19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1974" spc="19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misión</a:t>
              </a:r>
              <a:r>
                <a:rPr lang="en-US" sz="1974" spc="19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 y </a:t>
              </a:r>
              <a:r>
                <a:rPr lang="en-US" sz="1974" spc="19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objetivos</a:t>
              </a:r>
              <a:r>
                <a:rPr lang="en-US" sz="1974" spc="19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974" spc="19" dirty="0" err="1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institucionales</a:t>
              </a:r>
              <a:r>
                <a:rPr lang="en-US" sz="1974" spc="19" dirty="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1068911" y="3130173"/>
            <a:ext cx="3124166" cy="2101062"/>
            <a:chOff x="0" y="0"/>
            <a:chExt cx="4165555" cy="2801416"/>
          </a:xfrm>
        </p:grpSpPr>
        <p:sp>
          <p:nvSpPr>
            <p:cNvPr id="57" name="TextBox 57"/>
            <p:cNvSpPr txBox="1"/>
            <p:nvPr/>
          </p:nvSpPr>
          <p:spPr>
            <a:xfrm>
              <a:off x="0" y="-95250"/>
              <a:ext cx="4165555" cy="11692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67"/>
                </a:lnSpc>
              </a:pPr>
              <a:r>
                <a:rPr lang="en-US" sz="2378" b="1" spc="23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Formulación del PDI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1279405"/>
              <a:ext cx="4165555" cy="1522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02"/>
                </a:lnSpc>
              </a:pPr>
              <a:r>
                <a:rPr lang="en-US" sz="2068" spc="20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Construcción técnica del documento estratégico.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14135134" y="6773775"/>
            <a:ext cx="3124166" cy="2816185"/>
            <a:chOff x="0" y="0"/>
            <a:chExt cx="4165555" cy="3754913"/>
          </a:xfrm>
        </p:grpSpPr>
        <p:sp>
          <p:nvSpPr>
            <p:cNvPr id="60" name="TextBox 60"/>
            <p:cNvSpPr txBox="1"/>
            <p:nvPr/>
          </p:nvSpPr>
          <p:spPr>
            <a:xfrm>
              <a:off x="0" y="-95250"/>
              <a:ext cx="4165555" cy="16997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26"/>
                </a:lnSpc>
              </a:pPr>
              <a:r>
                <a:rPr lang="en-US" sz="2284" b="1" spc="22">
                  <a:solidFill>
                    <a:srgbClr val="0033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Validación, Adopción e Implementación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1819447"/>
              <a:ext cx="4165555" cy="19354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61"/>
                </a:lnSpc>
              </a:pPr>
              <a:r>
                <a:rPr lang="en-US" sz="1974" spc="19">
                  <a:solidFill>
                    <a:srgbClr val="333333"/>
                  </a:solidFill>
                  <a:latin typeface="Poppins"/>
                  <a:ea typeface="Poppins"/>
                  <a:cs typeface="Poppins"/>
                  <a:sym typeface="Poppins"/>
                </a:rPr>
                <a:t>Aprobación institucional, puesta en marcha y seguimiento continuo.</a:t>
              </a:r>
            </a:p>
          </p:txBody>
        </p:sp>
      </p:grpSp>
      <p:sp>
        <p:nvSpPr>
          <p:cNvPr id="62" name="TextBox 62"/>
          <p:cNvSpPr txBox="1"/>
          <p:nvPr/>
        </p:nvSpPr>
        <p:spPr>
          <a:xfrm>
            <a:off x="1877412" y="2804729"/>
            <a:ext cx="3124166" cy="361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352" b="1" spc="23" dirty="0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rPr>
              <a:t>2025-Febrero 2026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585237" y="9035503"/>
            <a:ext cx="1626315" cy="723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352" b="1" spc="23" dirty="0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rPr>
              <a:t>Julio  2026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648487" y="2570066"/>
            <a:ext cx="1913921" cy="723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352" b="1" spc="23" dirty="0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rPr>
              <a:t>Agosto 2026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1316323" y="9053425"/>
            <a:ext cx="2629343" cy="723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352" b="1" spc="23" dirty="0" err="1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rPr>
              <a:t>Septiembre</a:t>
            </a:r>
            <a:r>
              <a:rPr lang="en-US" sz="2352" b="1" spc="23" dirty="0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rPr>
              <a:t> 2026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4636788" y="2546112"/>
            <a:ext cx="2078214" cy="723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352" b="1" spc="23" dirty="0" err="1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rPr>
              <a:t>Octubre</a:t>
            </a:r>
            <a:r>
              <a:rPr lang="en-US" sz="2352" b="1" spc="23" dirty="0">
                <a:solidFill>
                  <a:srgbClr val="003366"/>
                </a:solidFill>
                <a:latin typeface="Poppins Bold"/>
                <a:ea typeface="Poppins Bold"/>
                <a:cs typeface="Poppins Bold"/>
                <a:sym typeface="Poppins Bold"/>
              </a:rPr>
              <a:t> 2026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4957457" y="501693"/>
            <a:ext cx="7822208" cy="1052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Etapas del Proceso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7625" y="0"/>
            <a:ext cx="4786480" cy="10614108"/>
          </a:xfrm>
          <a:prstGeom prst="rect">
            <a:avLst/>
          </a:prstGeom>
          <a:solidFill>
            <a:srgbClr val="002F6D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5629926" y="657549"/>
            <a:ext cx="6367230" cy="1214169"/>
            <a:chOff x="0" y="0"/>
            <a:chExt cx="8489640" cy="16188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489639" cy="1618892"/>
            </a:xfrm>
            <a:custGeom>
              <a:avLst/>
              <a:gdLst/>
              <a:ahLst/>
              <a:cxnLst/>
              <a:rect l="l" t="t" r="r" b="b"/>
              <a:pathLst>
                <a:path w="8489639" h="1618892">
                  <a:moveTo>
                    <a:pt x="0" y="0"/>
                  </a:moveTo>
                  <a:lnTo>
                    <a:pt x="8489639" y="0"/>
                  </a:lnTo>
                  <a:lnTo>
                    <a:pt x="8489639" y="1618892"/>
                  </a:lnTo>
                  <a:lnTo>
                    <a:pt x="0" y="1618892"/>
                  </a:lnTo>
                  <a:close/>
                </a:path>
              </a:pathLst>
            </a:custGeom>
            <a:blipFill>
              <a:blip r:embed="rId2"/>
              <a:stretch>
                <a:fillRect t="-2668" b="-2668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795891" y="774731"/>
            <a:ext cx="847298" cy="690067"/>
            <a:chOff x="0" y="0"/>
            <a:chExt cx="1129730" cy="9200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29730" cy="920090"/>
            </a:xfrm>
            <a:custGeom>
              <a:avLst/>
              <a:gdLst/>
              <a:ahLst/>
              <a:cxnLst/>
              <a:rect l="l" t="t" r="r" b="b"/>
              <a:pathLst>
                <a:path w="1129730" h="920090">
                  <a:moveTo>
                    <a:pt x="0" y="0"/>
                  </a:moveTo>
                  <a:lnTo>
                    <a:pt x="1129730" y="0"/>
                  </a:lnTo>
                  <a:lnTo>
                    <a:pt x="1129730" y="920090"/>
                  </a:lnTo>
                  <a:lnTo>
                    <a:pt x="0" y="92009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827267" y="919600"/>
            <a:ext cx="681332" cy="690067"/>
            <a:chOff x="0" y="0"/>
            <a:chExt cx="908443" cy="9200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08443" cy="920090"/>
            </a:xfrm>
            <a:custGeom>
              <a:avLst/>
              <a:gdLst/>
              <a:ahLst/>
              <a:cxnLst/>
              <a:rect l="l" t="t" r="r" b="b"/>
              <a:pathLst>
                <a:path w="908443" h="920090">
                  <a:moveTo>
                    <a:pt x="0" y="0"/>
                  </a:moveTo>
                  <a:lnTo>
                    <a:pt x="908443" y="0"/>
                  </a:lnTo>
                  <a:lnTo>
                    <a:pt x="908443" y="920090"/>
                  </a:lnTo>
                  <a:lnTo>
                    <a:pt x="0" y="92009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049207" y="1864848"/>
            <a:ext cx="340666" cy="349401"/>
            <a:chOff x="0" y="0"/>
            <a:chExt cx="454221" cy="4658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221" cy="465868"/>
            </a:xfrm>
            <a:custGeom>
              <a:avLst/>
              <a:gdLst/>
              <a:ahLst/>
              <a:cxnLst/>
              <a:rect l="l" t="t" r="r" b="b"/>
              <a:pathLst>
                <a:path w="454221" h="465868">
                  <a:moveTo>
                    <a:pt x="0" y="0"/>
                  </a:moveTo>
                  <a:lnTo>
                    <a:pt x="454221" y="0"/>
                  </a:lnTo>
                  <a:lnTo>
                    <a:pt x="454221" y="465868"/>
                  </a:lnTo>
                  <a:lnTo>
                    <a:pt x="0" y="465868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95891" y="1871718"/>
            <a:ext cx="6201264" cy="1767047"/>
            <a:chOff x="0" y="0"/>
            <a:chExt cx="7343058" cy="209240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343058" cy="2092401"/>
            </a:xfrm>
            <a:custGeom>
              <a:avLst/>
              <a:gdLst/>
              <a:ahLst/>
              <a:cxnLst/>
              <a:rect l="l" t="t" r="r" b="b"/>
              <a:pathLst>
                <a:path w="7343058" h="2092401">
                  <a:moveTo>
                    <a:pt x="606583" y="0"/>
                  </a:moveTo>
                  <a:lnTo>
                    <a:pt x="6736476" y="0"/>
                  </a:lnTo>
                  <a:cubicBezTo>
                    <a:pt x="7071482" y="0"/>
                    <a:pt x="7343058" y="271576"/>
                    <a:pt x="7343058" y="606583"/>
                  </a:cubicBezTo>
                  <a:lnTo>
                    <a:pt x="7343058" y="1485818"/>
                  </a:lnTo>
                  <a:cubicBezTo>
                    <a:pt x="7343058" y="1646694"/>
                    <a:pt x="7279150" y="1800981"/>
                    <a:pt x="7165394" y="1914737"/>
                  </a:cubicBezTo>
                  <a:cubicBezTo>
                    <a:pt x="7051638" y="2028493"/>
                    <a:pt x="6897351" y="2092401"/>
                    <a:pt x="6736476" y="2092401"/>
                  </a:cubicBezTo>
                  <a:lnTo>
                    <a:pt x="606583" y="2092401"/>
                  </a:lnTo>
                  <a:cubicBezTo>
                    <a:pt x="271576" y="2092401"/>
                    <a:pt x="0" y="1820825"/>
                    <a:pt x="0" y="1485818"/>
                  </a:cubicBezTo>
                  <a:lnTo>
                    <a:pt x="0" y="606583"/>
                  </a:lnTo>
                  <a:cubicBezTo>
                    <a:pt x="0" y="271576"/>
                    <a:pt x="271576" y="0"/>
                    <a:pt x="606583" y="0"/>
                  </a:cubicBezTo>
                  <a:close/>
                </a:path>
              </a:pathLst>
            </a:custGeom>
            <a:blipFill>
              <a:blip r:embed="rId6"/>
              <a:stretch>
                <a:fillRect l="-20929" r="-20929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936086" y="2310289"/>
            <a:ext cx="672597" cy="873503"/>
            <a:chOff x="0" y="0"/>
            <a:chExt cx="896796" cy="116467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96796" cy="1164670"/>
            </a:xfrm>
            <a:custGeom>
              <a:avLst/>
              <a:gdLst/>
              <a:ahLst/>
              <a:cxnLst/>
              <a:rect l="l" t="t" r="r" b="b"/>
              <a:pathLst>
                <a:path w="896796" h="1164670">
                  <a:moveTo>
                    <a:pt x="0" y="0"/>
                  </a:moveTo>
                  <a:lnTo>
                    <a:pt x="896796" y="0"/>
                  </a:lnTo>
                  <a:lnTo>
                    <a:pt x="896796" y="1164670"/>
                  </a:lnTo>
                  <a:lnTo>
                    <a:pt x="0" y="116467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744284" y="2346162"/>
            <a:ext cx="681332" cy="873503"/>
            <a:chOff x="0" y="0"/>
            <a:chExt cx="908443" cy="116467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08443" cy="1164670"/>
            </a:xfrm>
            <a:custGeom>
              <a:avLst/>
              <a:gdLst/>
              <a:ahLst/>
              <a:cxnLst/>
              <a:rect l="l" t="t" r="r" b="b"/>
              <a:pathLst>
                <a:path w="908443" h="1164670">
                  <a:moveTo>
                    <a:pt x="0" y="0"/>
                  </a:moveTo>
                  <a:lnTo>
                    <a:pt x="908443" y="0"/>
                  </a:lnTo>
                  <a:lnTo>
                    <a:pt x="908443" y="1164670"/>
                  </a:lnTo>
                  <a:lnTo>
                    <a:pt x="0" y="116467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102052" y="3502165"/>
            <a:ext cx="340666" cy="349401"/>
            <a:chOff x="0" y="0"/>
            <a:chExt cx="454221" cy="46586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54221" cy="465868"/>
            </a:xfrm>
            <a:custGeom>
              <a:avLst/>
              <a:gdLst/>
              <a:ahLst/>
              <a:cxnLst/>
              <a:rect l="l" t="t" r="r" b="b"/>
              <a:pathLst>
                <a:path w="454221" h="465868">
                  <a:moveTo>
                    <a:pt x="0" y="0"/>
                  </a:moveTo>
                  <a:lnTo>
                    <a:pt x="454221" y="0"/>
                  </a:lnTo>
                  <a:lnTo>
                    <a:pt x="454221" y="465868"/>
                  </a:lnTo>
                  <a:lnTo>
                    <a:pt x="0" y="465868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595420" y="3676865"/>
            <a:ext cx="6401736" cy="1205434"/>
            <a:chOff x="0" y="0"/>
            <a:chExt cx="8535648" cy="160724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535647" cy="1607245"/>
            </a:xfrm>
            <a:custGeom>
              <a:avLst/>
              <a:gdLst/>
              <a:ahLst/>
              <a:cxnLst/>
              <a:rect l="l" t="t" r="r" b="b"/>
              <a:pathLst>
                <a:path w="8535647" h="1607245">
                  <a:moveTo>
                    <a:pt x="0" y="0"/>
                  </a:moveTo>
                  <a:lnTo>
                    <a:pt x="8535647" y="0"/>
                  </a:lnTo>
                  <a:lnTo>
                    <a:pt x="8535647" y="1607245"/>
                  </a:lnTo>
                  <a:lnTo>
                    <a:pt x="0" y="1607245"/>
                  </a:lnTo>
                  <a:close/>
                </a:path>
              </a:pathLst>
            </a:custGeom>
            <a:blipFill>
              <a:blip r:embed="rId10"/>
              <a:stretch>
                <a:fillRect t="-2953" b="-295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970592" y="3851566"/>
            <a:ext cx="672597" cy="698802"/>
            <a:chOff x="0" y="0"/>
            <a:chExt cx="896796" cy="93173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96796" cy="931736"/>
            </a:xfrm>
            <a:custGeom>
              <a:avLst/>
              <a:gdLst/>
              <a:ahLst/>
              <a:cxnLst/>
              <a:rect l="l" t="t" r="r" b="b"/>
              <a:pathLst>
                <a:path w="896796" h="931736">
                  <a:moveTo>
                    <a:pt x="0" y="0"/>
                  </a:moveTo>
                  <a:lnTo>
                    <a:pt x="896796" y="0"/>
                  </a:lnTo>
                  <a:lnTo>
                    <a:pt x="896796" y="931736"/>
                  </a:lnTo>
                  <a:lnTo>
                    <a:pt x="0" y="931736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993233" y="4057750"/>
            <a:ext cx="681332" cy="698802"/>
            <a:chOff x="0" y="0"/>
            <a:chExt cx="908443" cy="93173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08443" cy="931736"/>
            </a:xfrm>
            <a:custGeom>
              <a:avLst/>
              <a:gdLst/>
              <a:ahLst/>
              <a:cxnLst/>
              <a:rect l="l" t="t" r="r" b="b"/>
              <a:pathLst>
                <a:path w="908443" h="931736">
                  <a:moveTo>
                    <a:pt x="0" y="0"/>
                  </a:moveTo>
                  <a:lnTo>
                    <a:pt x="908443" y="0"/>
                  </a:lnTo>
                  <a:lnTo>
                    <a:pt x="908443" y="931736"/>
                  </a:lnTo>
                  <a:lnTo>
                    <a:pt x="0" y="931736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136558" y="4946506"/>
            <a:ext cx="340666" cy="524102"/>
            <a:chOff x="0" y="0"/>
            <a:chExt cx="454221" cy="69880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54221" cy="698802"/>
            </a:xfrm>
            <a:custGeom>
              <a:avLst/>
              <a:gdLst/>
              <a:ahLst/>
              <a:cxnLst/>
              <a:rect l="l" t="t" r="r" b="b"/>
              <a:pathLst>
                <a:path w="454221" h="698802">
                  <a:moveTo>
                    <a:pt x="0" y="0"/>
                  </a:moveTo>
                  <a:lnTo>
                    <a:pt x="454221" y="0"/>
                  </a:lnTo>
                  <a:lnTo>
                    <a:pt x="454221" y="698802"/>
                  </a:lnTo>
                  <a:lnTo>
                    <a:pt x="0" y="698802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629926" y="5295907"/>
            <a:ext cx="6367230" cy="1094943"/>
            <a:chOff x="0" y="0"/>
            <a:chExt cx="8059518" cy="138595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059518" cy="1385958"/>
            </a:xfrm>
            <a:custGeom>
              <a:avLst/>
              <a:gdLst/>
              <a:ahLst/>
              <a:cxnLst/>
              <a:rect l="l" t="t" r="r" b="b"/>
              <a:pathLst>
                <a:path w="8059518" h="1385958">
                  <a:moveTo>
                    <a:pt x="0" y="0"/>
                  </a:moveTo>
                  <a:lnTo>
                    <a:pt x="8059518" y="0"/>
                  </a:lnTo>
                  <a:lnTo>
                    <a:pt x="8059518" y="1385958"/>
                  </a:lnTo>
                  <a:lnTo>
                    <a:pt x="0" y="1385958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795891" y="5645308"/>
            <a:ext cx="847298" cy="524102"/>
            <a:chOff x="0" y="0"/>
            <a:chExt cx="1129730" cy="69880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29730" cy="698802"/>
            </a:xfrm>
            <a:custGeom>
              <a:avLst/>
              <a:gdLst/>
              <a:ahLst/>
              <a:cxnLst/>
              <a:rect l="l" t="t" r="r" b="b"/>
              <a:pathLst>
                <a:path w="1129730" h="698802">
                  <a:moveTo>
                    <a:pt x="0" y="0"/>
                  </a:moveTo>
                  <a:lnTo>
                    <a:pt x="1129730" y="0"/>
                  </a:lnTo>
                  <a:lnTo>
                    <a:pt x="1129730" y="698802"/>
                  </a:lnTo>
                  <a:lnTo>
                    <a:pt x="0" y="698802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1084950" y="5470608"/>
            <a:ext cx="681332" cy="698802"/>
            <a:chOff x="0" y="0"/>
            <a:chExt cx="908443" cy="93173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08443" cy="931736"/>
            </a:xfrm>
            <a:custGeom>
              <a:avLst/>
              <a:gdLst/>
              <a:ahLst/>
              <a:cxnLst/>
              <a:rect l="l" t="t" r="r" b="b"/>
              <a:pathLst>
                <a:path w="908443" h="931736">
                  <a:moveTo>
                    <a:pt x="0" y="0"/>
                  </a:moveTo>
                  <a:lnTo>
                    <a:pt x="908443" y="0"/>
                  </a:lnTo>
                  <a:lnTo>
                    <a:pt x="908443" y="931736"/>
                  </a:lnTo>
                  <a:lnTo>
                    <a:pt x="0" y="931736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184183" y="6487783"/>
            <a:ext cx="340666" cy="524102"/>
            <a:chOff x="0" y="0"/>
            <a:chExt cx="454221" cy="69880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54221" cy="698802"/>
            </a:xfrm>
            <a:custGeom>
              <a:avLst/>
              <a:gdLst/>
              <a:ahLst/>
              <a:cxnLst/>
              <a:rect l="l" t="t" r="r" b="b"/>
              <a:pathLst>
                <a:path w="454221" h="698802">
                  <a:moveTo>
                    <a:pt x="0" y="0"/>
                  </a:moveTo>
                  <a:lnTo>
                    <a:pt x="454221" y="0"/>
                  </a:lnTo>
                  <a:lnTo>
                    <a:pt x="454221" y="698802"/>
                  </a:lnTo>
                  <a:lnTo>
                    <a:pt x="0" y="698802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677551" y="6828449"/>
            <a:ext cx="6330389" cy="1380134"/>
            <a:chOff x="0" y="0"/>
            <a:chExt cx="8440518" cy="184017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440518" cy="1840179"/>
            </a:xfrm>
            <a:custGeom>
              <a:avLst/>
              <a:gdLst/>
              <a:ahLst/>
              <a:cxnLst/>
              <a:rect l="l" t="t" r="r" b="b"/>
              <a:pathLst>
                <a:path w="8440518" h="1840179">
                  <a:moveTo>
                    <a:pt x="0" y="0"/>
                  </a:moveTo>
                  <a:lnTo>
                    <a:pt x="8440518" y="0"/>
                  </a:lnTo>
                  <a:lnTo>
                    <a:pt x="8440518" y="1840179"/>
                  </a:lnTo>
                  <a:lnTo>
                    <a:pt x="0" y="1840179"/>
                  </a:lnTo>
                  <a:close/>
                </a:path>
              </a:pathLst>
            </a:custGeom>
            <a:blipFill>
              <a:blip r:embed="rId18"/>
              <a:stretch>
                <a:fillRect t="-2363" b="-236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018217" y="7003149"/>
            <a:ext cx="672597" cy="690067"/>
            <a:chOff x="0" y="0"/>
            <a:chExt cx="896796" cy="92009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96796" cy="920090"/>
            </a:xfrm>
            <a:custGeom>
              <a:avLst/>
              <a:gdLst/>
              <a:ahLst/>
              <a:cxnLst/>
              <a:rect l="l" t="t" r="r" b="b"/>
              <a:pathLst>
                <a:path w="896796" h="920090">
                  <a:moveTo>
                    <a:pt x="0" y="0"/>
                  </a:moveTo>
                  <a:lnTo>
                    <a:pt x="896796" y="0"/>
                  </a:lnTo>
                  <a:lnTo>
                    <a:pt x="896796" y="920090"/>
                  </a:lnTo>
                  <a:lnTo>
                    <a:pt x="0" y="92009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0708927" y="7003149"/>
            <a:ext cx="847298" cy="864768"/>
            <a:chOff x="0" y="0"/>
            <a:chExt cx="1129730" cy="115302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129730" cy="1153024"/>
            </a:xfrm>
            <a:custGeom>
              <a:avLst/>
              <a:gdLst/>
              <a:ahLst/>
              <a:cxnLst/>
              <a:rect l="l" t="t" r="r" b="b"/>
              <a:pathLst>
                <a:path w="1129730" h="1153024">
                  <a:moveTo>
                    <a:pt x="0" y="0"/>
                  </a:moveTo>
                  <a:lnTo>
                    <a:pt x="1129730" y="0"/>
                  </a:lnTo>
                  <a:lnTo>
                    <a:pt x="1129730" y="1153024"/>
                  </a:lnTo>
                  <a:lnTo>
                    <a:pt x="0" y="1153024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104852" y="7909442"/>
            <a:ext cx="340666" cy="698802"/>
            <a:chOff x="0" y="0"/>
            <a:chExt cx="454221" cy="931736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454221" cy="931736"/>
            </a:xfrm>
            <a:custGeom>
              <a:avLst/>
              <a:gdLst/>
              <a:ahLst/>
              <a:cxnLst/>
              <a:rect l="l" t="t" r="r" b="b"/>
              <a:pathLst>
                <a:path w="454221" h="931736">
                  <a:moveTo>
                    <a:pt x="0" y="0"/>
                  </a:moveTo>
                  <a:lnTo>
                    <a:pt x="454221" y="0"/>
                  </a:lnTo>
                  <a:lnTo>
                    <a:pt x="454221" y="931736"/>
                  </a:lnTo>
                  <a:lnTo>
                    <a:pt x="0" y="931736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5629926" y="8723562"/>
            <a:ext cx="6378014" cy="1205434"/>
            <a:chOff x="0" y="0"/>
            <a:chExt cx="8504018" cy="160724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504018" cy="1607245"/>
            </a:xfrm>
            <a:custGeom>
              <a:avLst/>
              <a:gdLst/>
              <a:ahLst/>
              <a:cxnLst/>
              <a:rect l="l" t="t" r="r" b="b"/>
              <a:pathLst>
                <a:path w="8504018" h="1607245">
                  <a:moveTo>
                    <a:pt x="0" y="0"/>
                  </a:moveTo>
                  <a:lnTo>
                    <a:pt x="8504018" y="0"/>
                  </a:lnTo>
                  <a:lnTo>
                    <a:pt x="8504018" y="1607245"/>
                  </a:lnTo>
                  <a:lnTo>
                    <a:pt x="0" y="1607245"/>
                  </a:lnTo>
                  <a:close/>
                </a:path>
              </a:pathLst>
            </a:custGeom>
            <a:blipFill>
              <a:blip r:embed="rId22"/>
              <a:stretch>
                <a:fillRect t="-2757" b="-275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5970592" y="8889527"/>
            <a:ext cx="672597" cy="698802"/>
            <a:chOff x="0" y="0"/>
            <a:chExt cx="896796" cy="931736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96796" cy="931736"/>
            </a:xfrm>
            <a:custGeom>
              <a:avLst/>
              <a:gdLst/>
              <a:ahLst/>
              <a:cxnLst/>
              <a:rect l="l" t="t" r="r" b="b"/>
              <a:pathLst>
                <a:path w="896796" h="931736">
                  <a:moveTo>
                    <a:pt x="0" y="0"/>
                  </a:moveTo>
                  <a:lnTo>
                    <a:pt x="896796" y="0"/>
                  </a:lnTo>
                  <a:lnTo>
                    <a:pt x="896796" y="931736"/>
                  </a:lnTo>
                  <a:lnTo>
                    <a:pt x="0" y="931736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2436565" y="3524458"/>
            <a:ext cx="1187964" cy="1214169"/>
            <a:chOff x="0" y="0"/>
            <a:chExt cx="1583952" cy="1618892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583952" cy="1618892"/>
            </a:xfrm>
            <a:custGeom>
              <a:avLst/>
              <a:gdLst/>
              <a:ahLst/>
              <a:cxnLst/>
              <a:rect l="l" t="t" r="r" b="b"/>
              <a:pathLst>
                <a:path w="1583952" h="1618892">
                  <a:moveTo>
                    <a:pt x="0" y="0"/>
                  </a:moveTo>
                  <a:lnTo>
                    <a:pt x="1583952" y="0"/>
                  </a:lnTo>
                  <a:lnTo>
                    <a:pt x="1583952" y="1618892"/>
                  </a:lnTo>
                  <a:lnTo>
                    <a:pt x="0" y="1618892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3922744" y="4413131"/>
            <a:ext cx="4026848" cy="183436"/>
            <a:chOff x="0" y="0"/>
            <a:chExt cx="5369130" cy="244581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5369130" cy="244581"/>
            </a:xfrm>
            <a:custGeom>
              <a:avLst/>
              <a:gdLst/>
              <a:ahLst/>
              <a:cxnLst/>
              <a:rect l="l" t="t" r="r" b="b"/>
              <a:pathLst>
                <a:path w="5369130" h="244581">
                  <a:moveTo>
                    <a:pt x="0" y="0"/>
                  </a:moveTo>
                  <a:lnTo>
                    <a:pt x="5369130" y="0"/>
                  </a:lnTo>
                  <a:lnTo>
                    <a:pt x="5369130" y="244581"/>
                  </a:lnTo>
                  <a:lnTo>
                    <a:pt x="0" y="244581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7301975" y="3878682"/>
            <a:ext cx="340666" cy="358136"/>
            <a:chOff x="0" y="0"/>
            <a:chExt cx="454221" cy="477515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454221" cy="477515"/>
            </a:xfrm>
            <a:custGeom>
              <a:avLst/>
              <a:gdLst/>
              <a:ahLst/>
              <a:cxnLst/>
              <a:rect l="l" t="t" r="r" b="b"/>
              <a:pathLst>
                <a:path w="454221" h="477515">
                  <a:moveTo>
                    <a:pt x="0" y="0"/>
                  </a:moveTo>
                  <a:lnTo>
                    <a:pt x="454221" y="0"/>
                  </a:lnTo>
                  <a:lnTo>
                    <a:pt x="454221" y="477515"/>
                  </a:lnTo>
                  <a:lnTo>
                    <a:pt x="0" y="477515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2436565" y="4904592"/>
            <a:ext cx="1013263" cy="1205434"/>
            <a:chOff x="0" y="0"/>
            <a:chExt cx="1351018" cy="1607245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351018" cy="1607245"/>
            </a:xfrm>
            <a:custGeom>
              <a:avLst/>
              <a:gdLst/>
              <a:ahLst/>
              <a:cxnLst/>
              <a:rect l="l" t="t" r="r" b="b"/>
              <a:pathLst>
                <a:path w="1351018" h="1607245">
                  <a:moveTo>
                    <a:pt x="0" y="0"/>
                  </a:moveTo>
                  <a:lnTo>
                    <a:pt x="1351018" y="0"/>
                  </a:lnTo>
                  <a:lnTo>
                    <a:pt x="1351018" y="1607245"/>
                  </a:lnTo>
                  <a:lnTo>
                    <a:pt x="0" y="1607245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3449828" y="5245258"/>
            <a:ext cx="340666" cy="183436"/>
            <a:chOff x="0" y="0"/>
            <a:chExt cx="454221" cy="244581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454221" cy="244581"/>
            </a:xfrm>
            <a:custGeom>
              <a:avLst/>
              <a:gdLst/>
              <a:ahLst/>
              <a:cxnLst/>
              <a:rect l="l" t="t" r="r" b="b"/>
              <a:pathLst>
                <a:path w="454221" h="244581">
                  <a:moveTo>
                    <a:pt x="0" y="0"/>
                  </a:moveTo>
                  <a:lnTo>
                    <a:pt x="454221" y="0"/>
                  </a:lnTo>
                  <a:lnTo>
                    <a:pt x="454221" y="244581"/>
                  </a:lnTo>
                  <a:lnTo>
                    <a:pt x="0" y="244581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2611265" y="5070558"/>
            <a:ext cx="672597" cy="873503"/>
            <a:chOff x="0" y="0"/>
            <a:chExt cx="896796" cy="116467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96796" cy="1164670"/>
            </a:xfrm>
            <a:custGeom>
              <a:avLst/>
              <a:gdLst/>
              <a:ahLst/>
              <a:cxnLst/>
              <a:rect l="l" t="t" r="r" b="b"/>
              <a:pathLst>
                <a:path w="896796" h="1164670">
                  <a:moveTo>
                    <a:pt x="0" y="0"/>
                  </a:moveTo>
                  <a:lnTo>
                    <a:pt x="896796" y="0"/>
                  </a:lnTo>
                  <a:lnTo>
                    <a:pt x="896796" y="1164670"/>
                  </a:lnTo>
                  <a:lnTo>
                    <a:pt x="0" y="116467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12436565" y="6275992"/>
            <a:ext cx="1013263" cy="1214169"/>
            <a:chOff x="0" y="0"/>
            <a:chExt cx="1351018" cy="1618892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1351018" cy="1618892"/>
            </a:xfrm>
            <a:custGeom>
              <a:avLst/>
              <a:gdLst/>
              <a:ahLst/>
              <a:cxnLst/>
              <a:rect l="l" t="t" r="r" b="b"/>
              <a:pathLst>
                <a:path w="1351018" h="1618892">
                  <a:moveTo>
                    <a:pt x="0" y="0"/>
                  </a:moveTo>
                  <a:lnTo>
                    <a:pt x="1351018" y="0"/>
                  </a:lnTo>
                  <a:lnTo>
                    <a:pt x="1351018" y="1618892"/>
                  </a:lnTo>
                  <a:lnTo>
                    <a:pt x="0" y="1618892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13449828" y="6616658"/>
            <a:ext cx="340666" cy="183436"/>
            <a:chOff x="0" y="0"/>
            <a:chExt cx="454221" cy="244581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454221" cy="244581"/>
            </a:xfrm>
            <a:custGeom>
              <a:avLst/>
              <a:gdLst/>
              <a:ahLst/>
              <a:cxnLst/>
              <a:rect l="l" t="t" r="r" b="b"/>
              <a:pathLst>
                <a:path w="454221" h="244581">
                  <a:moveTo>
                    <a:pt x="0" y="0"/>
                  </a:moveTo>
                  <a:lnTo>
                    <a:pt x="454221" y="0"/>
                  </a:lnTo>
                  <a:lnTo>
                    <a:pt x="454221" y="244581"/>
                  </a:lnTo>
                  <a:lnTo>
                    <a:pt x="0" y="244581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2611265" y="6450692"/>
            <a:ext cx="672597" cy="690067"/>
            <a:chOff x="0" y="0"/>
            <a:chExt cx="896796" cy="92009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96796" cy="920090"/>
            </a:xfrm>
            <a:custGeom>
              <a:avLst/>
              <a:gdLst/>
              <a:ahLst/>
              <a:cxnLst/>
              <a:rect l="l" t="t" r="r" b="b"/>
              <a:pathLst>
                <a:path w="896796" h="920090">
                  <a:moveTo>
                    <a:pt x="0" y="0"/>
                  </a:moveTo>
                  <a:lnTo>
                    <a:pt x="896796" y="0"/>
                  </a:lnTo>
                  <a:lnTo>
                    <a:pt x="896796" y="920090"/>
                  </a:lnTo>
                  <a:lnTo>
                    <a:pt x="0" y="92009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2436565" y="7656126"/>
            <a:ext cx="1013263" cy="1205434"/>
            <a:chOff x="0" y="0"/>
            <a:chExt cx="1351018" cy="1607245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351018" cy="1607245"/>
            </a:xfrm>
            <a:custGeom>
              <a:avLst/>
              <a:gdLst/>
              <a:ahLst/>
              <a:cxnLst/>
              <a:rect l="l" t="t" r="r" b="b"/>
              <a:pathLst>
                <a:path w="1351018" h="1607245">
                  <a:moveTo>
                    <a:pt x="0" y="0"/>
                  </a:moveTo>
                  <a:lnTo>
                    <a:pt x="1351018" y="0"/>
                  </a:lnTo>
                  <a:lnTo>
                    <a:pt x="1351018" y="1607245"/>
                  </a:lnTo>
                  <a:lnTo>
                    <a:pt x="0" y="1607245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3449828" y="7996792"/>
            <a:ext cx="340666" cy="183436"/>
            <a:chOff x="0" y="0"/>
            <a:chExt cx="454221" cy="244581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454221" cy="244581"/>
            </a:xfrm>
            <a:custGeom>
              <a:avLst/>
              <a:gdLst/>
              <a:ahLst/>
              <a:cxnLst/>
              <a:rect l="l" t="t" r="r" b="b"/>
              <a:pathLst>
                <a:path w="454221" h="244581">
                  <a:moveTo>
                    <a:pt x="0" y="0"/>
                  </a:moveTo>
                  <a:lnTo>
                    <a:pt x="454221" y="0"/>
                  </a:lnTo>
                  <a:lnTo>
                    <a:pt x="454221" y="244581"/>
                  </a:lnTo>
                  <a:lnTo>
                    <a:pt x="0" y="244581"/>
                  </a:lnTo>
                  <a:close/>
                </a:path>
              </a:pathLst>
            </a:custGeom>
            <a:blipFill>
              <a:blip r:embed="rId34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2611265" y="7822091"/>
            <a:ext cx="672597" cy="873503"/>
            <a:chOff x="0" y="0"/>
            <a:chExt cx="896796" cy="116467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96796" cy="1164670"/>
            </a:xfrm>
            <a:custGeom>
              <a:avLst/>
              <a:gdLst/>
              <a:ahLst/>
              <a:cxnLst/>
              <a:rect l="l" t="t" r="r" b="b"/>
              <a:pathLst>
                <a:path w="896796" h="1164670">
                  <a:moveTo>
                    <a:pt x="0" y="0"/>
                  </a:moveTo>
                  <a:lnTo>
                    <a:pt x="896796" y="0"/>
                  </a:lnTo>
                  <a:lnTo>
                    <a:pt x="896796" y="1164670"/>
                  </a:lnTo>
                  <a:lnTo>
                    <a:pt x="0" y="1164670"/>
                  </a:lnTo>
                  <a:close/>
                </a:path>
              </a:pathLst>
            </a:custGeom>
            <a:blipFill>
              <a:blip r:embed="rId35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12440932" y="8709989"/>
            <a:ext cx="1013263" cy="1039468"/>
            <a:chOff x="0" y="0"/>
            <a:chExt cx="1351018" cy="1385958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1351018" cy="1385958"/>
            </a:xfrm>
            <a:custGeom>
              <a:avLst/>
              <a:gdLst/>
              <a:ahLst/>
              <a:cxnLst/>
              <a:rect l="l" t="t" r="r" b="b"/>
              <a:pathLst>
                <a:path w="1351018" h="1385958">
                  <a:moveTo>
                    <a:pt x="0" y="0"/>
                  </a:moveTo>
                  <a:lnTo>
                    <a:pt x="1351018" y="0"/>
                  </a:lnTo>
                  <a:lnTo>
                    <a:pt x="1351018" y="1385958"/>
                  </a:lnTo>
                  <a:lnTo>
                    <a:pt x="0" y="1385958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3" name="Freeform 73"/>
          <p:cNvSpPr/>
          <p:nvPr/>
        </p:nvSpPr>
        <p:spPr>
          <a:xfrm>
            <a:off x="225634" y="191554"/>
            <a:ext cx="2268000" cy="1548000"/>
          </a:xfrm>
          <a:custGeom>
            <a:avLst/>
            <a:gdLst/>
            <a:ahLst/>
            <a:cxnLst/>
            <a:rect l="l" t="t" r="r" b="b"/>
            <a:pathLst>
              <a:path w="1892941" h="1313469">
                <a:moveTo>
                  <a:pt x="0" y="0"/>
                </a:moveTo>
                <a:lnTo>
                  <a:pt x="1892941" y="0"/>
                </a:lnTo>
                <a:lnTo>
                  <a:pt x="1892941" y="1313469"/>
                </a:lnTo>
                <a:lnTo>
                  <a:pt x="0" y="1313469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4" name="TextBox 74"/>
          <p:cNvSpPr txBox="1"/>
          <p:nvPr/>
        </p:nvSpPr>
        <p:spPr>
          <a:xfrm>
            <a:off x="281524" y="3410967"/>
            <a:ext cx="444093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600" b="1" u="none" strike="noStrike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Estado del </a:t>
            </a:r>
            <a:r>
              <a:rPr lang="en-US" sz="3600" b="1" u="none" strike="noStrike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diagnóstico</a:t>
            </a:r>
            <a:r>
              <a:rPr lang="en-US" sz="3600" b="1" u="none" strike="noStrike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600" b="1" u="none" strike="noStrike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institucional</a:t>
            </a:r>
            <a:endParaRPr lang="en-US" sz="3600" b="1" u="none" strike="noStrike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6950344" y="917289"/>
            <a:ext cx="3691619" cy="666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30 </a:t>
            </a:r>
            <a:r>
              <a:rPr lang="en-US" sz="1899" b="1" dirty="0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Mesas </a:t>
            </a:r>
            <a:r>
              <a:rPr lang="en-US" sz="1899" b="1" dirty="0" err="1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instaladas</a:t>
            </a:r>
            <a:r>
              <a:rPr lang="en-US" sz="1899" b="1" dirty="0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899" b="1" dirty="0">
                <a:solidFill>
                  <a:srgbClr val="002F6D"/>
                </a:solidFill>
                <a:latin typeface="Montserrat"/>
                <a:ea typeface="Montserrat Bold"/>
                <a:cs typeface="Montserrat Bold"/>
                <a:sym typeface="Montserrat"/>
              </a:rPr>
              <a:t>con </a:t>
            </a:r>
            <a:r>
              <a:rPr lang="en-US" sz="1899" dirty="0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270 personas </a:t>
            </a:r>
            <a:r>
              <a:rPr lang="en-US" sz="1899" dirty="0" err="1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participantes</a:t>
            </a:r>
            <a:endParaRPr lang="en-US" sz="1899" dirty="0">
              <a:solidFill>
                <a:srgbClr val="002F6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TextBox 76"/>
          <p:cNvSpPr txBox="1"/>
          <p:nvPr/>
        </p:nvSpPr>
        <p:spPr>
          <a:xfrm>
            <a:off x="6950344" y="2102194"/>
            <a:ext cx="4243183" cy="132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b="1" dirty="0" err="1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Buzón</a:t>
            </a:r>
            <a:r>
              <a:rPr lang="en-US" sz="1899" b="1" dirty="0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899" b="1" dirty="0" err="1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institucional</a:t>
            </a:r>
            <a:endParaRPr lang="en-US" sz="1899" b="1" dirty="0">
              <a:solidFill>
                <a:srgbClr val="002F6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132 </a:t>
            </a:r>
            <a:r>
              <a:rPr lang="en-US" sz="1899" dirty="0" err="1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aportes</a:t>
            </a:r>
            <a:r>
              <a:rPr lang="en-US" sz="1899" dirty="0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899" dirty="0" err="1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estudiantes</a:t>
            </a:r>
            <a:r>
              <a:rPr lang="en-US" sz="1899" dirty="0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899" dirty="0" err="1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docentes</a:t>
            </a:r>
            <a:r>
              <a:rPr lang="en-US" sz="1899" dirty="0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899" dirty="0" err="1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egresados</a:t>
            </a:r>
            <a:r>
              <a:rPr lang="en-US" sz="1899" dirty="0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899" dirty="0" err="1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administrativos</a:t>
            </a:r>
            <a:endParaRPr lang="en-US" sz="1899" dirty="0">
              <a:solidFill>
                <a:srgbClr val="002F6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7018669" y="3808874"/>
            <a:ext cx="2589481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b="1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Análisis documental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6880974" y="5390594"/>
            <a:ext cx="4149264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b="1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Diagnóstico por eje</a:t>
            </a:r>
            <a:r>
              <a:rPr lang="en-US" sz="18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 - Análisis de 7 ejes de los equipos estrucutradores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6997969" y="6993624"/>
            <a:ext cx="3381084" cy="588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4"/>
              </a:lnSpc>
            </a:pPr>
            <a:r>
              <a:rPr lang="en-US" sz="1899" b="1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Integración del diagnóstico institucional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6997969" y="7720192"/>
            <a:ext cx="3184678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(Oficina de Planeación)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950344" y="8792478"/>
            <a:ext cx="3929435" cy="883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4"/>
              </a:lnSpc>
            </a:pPr>
            <a:r>
              <a:rPr lang="en-US" sz="1899" b="1">
                <a:solidFill>
                  <a:srgbClr val="002F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Documento diagnóstico institucional </a:t>
            </a:r>
            <a:r>
              <a:rPr lang="en-US" sz="18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(revisado y validado por equipo revisor)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3998284" y="3789360"/>
            <a:ext cx="356892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Próximas actividades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3998284" y="5040885"/>
            <a:ext cx="3636007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Finalizar componentes pendientes de cada eje.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3877531" y="6278247"/>
            <a:ext cx="3689675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 Integrar la información transversal: Planeación, talento humano, etc.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3998284" y="7795843"/>
            <a:ext cx="3689675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Elaborar el documento institucional de diagnóstico.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3964742" y="9039548"/>
            <a:ext cx="3636007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2F6D"/>
                </a:solidFill>
                <a:latin typeface="Montserrat"/>
                <a:ea typeface="Montserrat"/>
                <a:cs typeface="Montserrat"/>
                <a:sym typeface="Montserrat"/>
              </a:rPr>
              <a:t>Validar el diagnóstico consolidado.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7018669" y="4208289"/>
            <a:ext cx="4066282" cy="60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8"/>
              </a:lnSpc>
              <a:spcBef>
                <a:spcPct val="0"/>
              </a:spcBef>
            </a:pPr>
            <a:r>
              <a:rPr lang="en-US" sz="1658" spc="16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90 </a:t>
            </a:r>
            <a:r>
              <a:rPr lang="en-US" sz="1658" spc="16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registros</a:t>
            </a:r>
            <a:r>
              <a:rPr lang="en-US" sz="1658" spc="16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658" spc="16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documentos</a:t>
            </a:r>
            <a:r>
              <a:rPr lang="en-US" sz="1658" spc="16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58" spc="16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normas</a:t>
            </a:r>
            <a:r>
              <a:rPr lang="en-US" sz="1658" spc="16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58" spc="16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experiencias</a:t>
            </a:r>
            <a:r>
              <a:rPr lang="en-US" sz="1658" spc="16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1658" spc="16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iniciativas</a:t>
            </a:r>
            <a:r>
              <a:rPr lang="en-US" sz="1658" spc="16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58" spc="16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relevantes</a:t>
            </a:r>
            <a:endParaRPr lang="en-US" sz="1658" spc="16" dirty="0">
              <a:solidFill>
                <a:srgbClr val="0033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TextBox 88"/>
          <p:cNvSpPr txBox="1"/>
          <p:nvPr/>
        </p:nvSpPr>
        <p:spPr>
          <a:xfrm>
            <a:off x="12484190" y="1562053"/>
            <a:ext cx="5422478" cy="1189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 dirty="0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Más de 700 personas </a:t>
            </a:r>
            <a:r>
              <a:rPr lang="en-US" sz="2299" b="1" dirty="0" err="1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han</a:t>
            </a:r>
            <a:r>
              <a:rPr lang="en-US" sz="2299" b="1" dirty="0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299" b="1" dirty="0" err="1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participado</a:t>
            </a:r>
            <a:r>
              <a:rPr lang="en-US" sz="2299" b="1" dirty="0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299" b="1" dirty="0" err="1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</a:t>
            </a:r>
            <a:r>
              <a:rPr lang="en-US" sz="2299" b="1" dirty="0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la </a:t>
            </a:r>
            <a:r>
              <a:rPr lang="en-US" sz="2299" b="1" dirty="0" err="1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formulación</a:t>
            </a:r>
            <a:r>
              <a:rPr lang="en-US" sz="2299" b="1" dirty="0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del plan de </a:t>
            </a:r>
            <a:r>
              <a:rPr lang="en-US" sz="2299" b="1" dirty="0" err="1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desarrollo</a:t>
            </a:r>
            <a:r>
              <a:rPr lang="en-US" sz="2299" b="1" dirty="0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299" b="1" dirty="0" err="1">
                <a:solidFill>
                  <a:srgbClr val="0033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institucional</a:t>
            </a:r>
            <a:endParaRPr lang="en-US" sz="2299" b="1" dirty="0">
              <a:solidFill>
                <a:srgbClr val="003366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463975"/>
            <a:ext cx="15799157" cy="9359049"/>
          </a:xfrm>
          <a:custGeom>
            <a:avLst/>
            <a:gdLst/>
            <a:ahLst/>
            <a:cxnLst/>
            <a:rect l="l" t="t" r="r" b="b"/>
            <a:pathLst>
              <a:path w="15722957" h="9269299">
                <a:moveTo>
                  <a:pt x="0" y="0"/>
                </a:moveTo>
                <a:lnTo>
                  <a:pt x="15722956" y="0"/>
                </a:lnTo>
                <a:lnTo>
                  <a:pt x="15722956" y="9269299"/>
                </a:lnTo>
                <a:lnTo>
                  <a:pt x="0" y="92692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308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406854" cy="10287000"/>
          </a:xfrm>
          <a:prstGeom prst="rect">
            <a:avLst/>
          </a:prstGeom>
          <a:solidFill>
            <a:srgbClr val="001C6D"/>
          </a:solidFill>
        </p:spPr>
        <p:txBody>
          <a:bodyPr/>
          <a:lstStyle/>
          <a:p>
            <a:endParaRPr lang="es-CO"/>
          </a:p>
        </p:txBody>
      </p:sp>
      <p:sp>
        <p:nvSpPr>
          <p:cNvPr id="4" name="Freeform 4"/>
          <p:cNvSpPr/>
          <p:nvPr/>
        </p:nvSpPr>
        <p:spPr>
          <a:xfrm>
            <a:off x="15087600" y="8115300"/>
            <a:ext cx="2268000" cy="1548000"/>
          </a:xfrm>
          <a:custGeom>
            <a:avLst/>
            <a:gdLst/>
            <a:ahLst/>
            <a:cxnLst/>
            <a:rect l="l" t="t" r="r" b="b"/>
            <a:pathLst>
              <a:path w="2202212" h="1528066">
                <a:moveTo>
                  <a:pt x="0" y="0"/>
                </a:moveTo>
                <a:lnTo>
                  <a:pt x="2202212" y="0"/>
                </a:lnTo>
                <a:lnTo>
                  <a:pt x="2202212" y="1528066"/>
                </a:lnTo>
                <a:lnTo>
                  <a:pt x="0" y="1528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2144933" cy="10287000"/>
          </a:xfrm>
          <a:prstGeom prst="rect">
            <a:avLst/>
          </a:prstGeom>
          <a:solidFill>
            <a:srgbClr val="002F6D"/>
          </a:solid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2959499" y="1104609"/>
            <a:ext cx="14560537" cy="8878225"/>
          </a:xfrm>
          <a:custGeom>
            <a:avLst/>
            <a:gdLst/>
            <a:ahLst/>
            <a:cxnLst/>
            <a:rect l="l" t="t" r="r" b="b"/>
            <a:pathLst>
              <a:path w="14560537" h="8878225">
                <a:moveTo>
                  <a:pt x="0" y="0"/>
                </a:moveTo>
                <a:lnTo>
                  <a:pt x="14560537" y="0"/>
                </a:lnTo>
                <a:lnTo>
                  <a:pt x="14560537" y="8878225"/>
                </a:lnTo>
                <a:lnTo>
                  <a:pt x="0" y="8878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5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5" name="TextBox 5"/>
          <p:cNvSpPr txBox="1"/>
          <p:nvPr/>
        </p:nvSpPr>
        <p:spPr>
          <a:xfrm>
            <a:off x="2682585" y="332741"/>
            <a:ext cx="15114367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>
                <a:solidFill>
                  <a:srgbClr val="00336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Equipo estrategico para la formulación del PDI 2027-2037</a:t>
            </a:r>
          </a:p>
        </p:txBody>
      </p:sp>
      <p:sp>
        <p:nvSpPr>
          <p:cNvPr id="7" name="Freeform 73">
            <a:extLst>
              <a:ext uri="{FF2B5EF4-FFF2-40B4-BE49-F238E27FC236}">
                <a16:creationId xmlns:a16="http://schemas.microsoft.com/office/drawing/2014/main" id="{CC56C7DA-46C5-EB6A-90D3-050691B66F48}"/>
              </a:ext>
            </a:extLst>
          </p:cNvPr>
          <p:cNvSpPr/>
          <p:nvPr/>
        </p:nvSpPr>
        <p:spPr>
          <a:xfrm>
            <a:off x="-61534" y="8572500"/>
            <a:ext cx="2268000" cy="1548000"/>
          </a:xfrm>
          <a:custGeom>
            <a:avLst/>
            <a:gdLst/>
            <a:ahLst/>
            <a:cxnLst/>
            <a:rect l="l" t="t" r="r" b="b"/>
            <a:pathLst>
              <a:path w="1892941" h="1313469">
                <a:moveTo>
                  <a:pt x="0" y="0"/>
                </a:moveTo>
                <a:lnTo>
                  <a:pt x="1892941" y="0"/>
                </a:lnTo>
                <a:lnTo>
                  <a:pt x="1892941" y="1313469"/>
                </a:lnTo>
                <a:lnTo>
                  <a:pt x="0" y="1313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3DF3AB8-7EBE-119F-BB94-3C1EB96A4262}"/>
              </a:ext>
            </a:extLst>
          </p:cNvPr>
          <p:cNvSpPr/>
          <p:nvPr/>
        </p:nvSpPr>
        <p:spPr>
          <a:xfrm>
            <a:off x="13411200" y="3543300"/>
            <a:ext cx="3352800" cy="695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58C8B01-2024-A7DF-AFC0-6230923926BE}"/>
              </a:ext>
            </a:extLst>
          </p:cNvPr>
          <p:cNvSpPr/>
          <p:nvPr/>
        </p:nvSpPr>
        <p:spPr>
          <a:xfrm>
            <a:off x="6705600" y="5829300"/>
            <a:ext cx="1905000" cy="695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54206A2-81B1-F6FA-207E-D0C138813E3F}"/>
              </a:ext>
            </a:extLst>
          </p:cNvPr>
          <p:cNvSpPr txBox="1"/>
          <p:nvPr/>
        </p:nvSpPr>
        <p:spPr>
          <a:xfrm>
            <a:off x="6705600" y="58293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Jorge </a:t>
            </a:r>
            <a:r>
              <a:rPr lang="es-MX" dirty="0" err="1"/>
              <a:t>Virviescaz</a:t>
            </a:r>
            <a:endParaRPr lang="es-C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5771414" cy="10287000"/>
          </a:xfrm>
          <a:prstGeom prst="rect">
            <a:avLst/>
          </a:prstGeom>
          <a:solidFill>
            <a:srgbClr val="001C6D"/>
          </a:solidFill>
        </p:spPr>
        <p:txBody>
          <a:bodyPr/>
          <a:lstStyle/>
          <a:p>
            <a:endParaRPr lang="es-CO"/>
          </a:p>
        </p:txBody>
      </p:sp>
      <p:sp>
        <p:nvSpPr>
          <p:cNvPr id="3" name="AutoShape 3"/>
          <p:cNvSpPr/>
          <p:nvPr/>
        </p:nvSpPr>
        <p:spPr>
          <a:xfrm>
            <a:off x="1984821" y="3463493"/>
            <a:ext cx="5524500" cy="9525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4" name="Group 4"/>
          <p:cNvGrpSpPr/>
          <p:nvPr/>
        </p:nvGrpSpPr>
        <p:grpSpPr>
          <a:xfrm>
            <a:off x="6064793" y="1468092"/>
            <a:ext cx="12429506" cy="390361"/>
            <a:chOff x="0" y="0"/>
            <a:chExt cx="10365225" cy="325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365225" cy="325530"/>
            </a:xfrm>
            <a:custGeom>
              <a:avLst/>
              <a:gdLst/>
              <a:ahLst/>
              <a:cxnLst/>
              <a:rect l="l" t="t" r="r" b="b"/>
              <a:pathLst>
                <a:path w="10365225" h="325530">
                  <a:moveTo>
                    <a:pt x="0" y="0"/>
                  </a:moveTo>
                  <a:lnTo>
                    <a:pt x="10365225" y="0"/>
                  </a:lnTo>
                  <a:lnTo>
                    <a:pt x="10365225" y="325530"/>
                  </a:lnTo>
                  <a:lnTo>
                    <a:pt x="0" y="32553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147157" y="2168054"/>
            <a:ext cx="1714954" cy="743667"/>
            <a:chOff x="0" y="0"/>
            <a:chExt cx="1876742" cy="8138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6742" cy="813825"/>
            </a:xfrm>
            <a:custGeom>
              <a:avLst/>
              <a:gdLst/>
              <a:ahLst/>
              <a:cxnLst/>
              <a:rect l="l" t="t" r="r" b="b"/>
              <a:pathLst>
                <a:path w="1876742" h="813825">
                  <a:moveTo>
                    <a:pt x="0" y="0"/>
                  </a:moveTo>
                  <a:lnTo>
                    <a:pt x="1876742" y="0"/>
                  </a:lnTo>
                  <a:lnTo>
                    <a:pt x="1876742" y="813825"/>
                  </a:lnTo>
                  <a:lnTo>
                    <a:pt x="0" y="813825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97956" y="2328562"/>
            <a:ext cx="216993" cy="491181"/>
            <a:chOff x="0" y="0"/>
            <a:chExt cx="215717" cy="4882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5718" cy="488295"/>
            </a:xfrm>
            <a:custGeom>
              <a:avLst/>
              <a:gdLst/>
              <a:ahLst/>
              <a:cxnLst/>
              <a:rect l="l" t="t" r="r" b="b"/>
              <a:pathLst>
                <a:path w="215718" h="488295">
                  <a:moveTo>
                    <a:pt x="0" y="0"/>
                  </a:moveTo>
                  <a:lnTo>
                    <a:pt x="215718" y="0"/>
                  </a:lnTo>
                  <a:lnTo>
                    <a:pt x="215718" y="488295"/>
                  </a:lnTo>
                  <a:lnTo>
                    <a:pt x="0" y="488295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183001" y="3050691"/>
            <a:ext cx="1714954" cy="884964"/>
            <a:chOff x="0" y="0"/>
            <a:chExt cx="1876742" cy="9684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76742" cy="968452"/>
            </a:xfrm>
            <a:custGeom>
              <a:avLst/>
              <a:gdLst/>
              <a:ahLst/>
              <a:cxnLst/>
              <a:rect l="l" t="t" r="r" b="b"/>
              <a:pathLst>
                <a:path w="1876742" h="968452">
                  <a:moveTo>
                    <a:pt x="0" y="0"/>
                  </a:moveTo>
                  <a:lnTo>
                    <a:pt x="1876742" y="0"/>
                  </a:lnTo>
                  <a:lnTo>
                    <a:pt x="1876742" y="968452"/>
                  </a:lnTo>
                  <a:lnTo>
                    <a:pt x="0" y="968452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898502" y="3165718"/>
            <a:ext cx="216993" cy="654909"/>
            <a:chOff x="0" y="0"/>
            <a:chExt cx="215717" cy="6510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5718" cy="651060"/>
            </a:xfrm>
            <a:custGeom>
              <a:avLst/>
              <a:gdLst/>
              <a:ahLst/>
              <a:cxnLst/>
              <a:rect l="l" t="t" r="r" b="b"/>
              <a:pathLst>
                <a:path w="215718" h="651060">
                  <a:moveTo>
                    <a:pt x="0" y="0"/>
                  </a:moveTo>
                  <a:lnTo>
                    <a:pt x="215718" y="0"/>
                  </a:lnTo>
                  <a:lnTo>
                    <a:pt x="215718" y="651060"/>
                  </a:lnTo>
                  <a:lnTo>
                    <a:pt x="0" y="65106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01550" y="3887005"/>
            <a:ext cx="1714954" cy="884964"/>
            <a:chOff x="0" y="0"/>
            <a:chExt cx="1876742" cy="96845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76742" cy="968452"/>
            </a:xfrm>
            <a:custGeom>
              <a:avLst/>
              <a:gdLst/>
              <a:ahLst/>
              <a:cxnLst/>
              <a:rect l="l" t="t" r="r" b="b"/>
              <a:pathLst>
                <a:path w="1876742" h="968452">
                  <a:moveTo>
                    <a:pt x="0" y="0"/>
                  </a:moveTo>
                  <a:lnTo>
                    <a:pt x="1876742" y="0"/>
                  </a:lnTo>
                  <a:lnTo>
                    <a:pt x="1876742" y="968452"/>
                  </a:lnTo>
                  <a:lnTo>
                    <a:pt x="0" y="968452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898502" y="3965116"/>
            <a:ext cx="216993" cy="654909"/>
            <a:chOff x="0" y="0"/>
            <a:chExt cx="215717" cy="6510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5718" cy="651060"/>
            </a:xfrm>
            <a:custGeom>
              <a:avLst/>
              <a:gdLst/>
              <a:ahLst/>
              <a:cxnLst/>
              <a:rect l="l" t="t" r="r" b="b"/>
              <a:pathLst>
                <a:path w="215718" h="651060">
                  <a:moveTo>
                    <a:pt x="0" y="0"/>
                  </a:moveTo>
                  <a:lnTo>
                    <a:pt x="215718" y="0"/>
                  </a:lnTo>
                  <a:lnTo>
                    <a:pt x="215718" y="651060"/>
                  </a:lnTo>
                  <a:lnTo>
                    <a:pt x="0" y="65106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147157" y="4737484"/>
            <a:ext cx="1714954" cy="884964"/>
            <a:chOff x="0" y="0"/>
            <a:chExt cx="1876742" cy="96845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76742" cy="968452"/>
            </a:xfrm>
            <a:custGeom>
              <a:avLst/>
              <a:gdLst/>
              <a:ahLst/>
              <a:cxnLst/>
              <a:rect l="l" t="t" r="r" b="b"/>
              <a:pathLst>
                <a:path w="1876742" h="968452">
                  <a:moveTo>
                    <a:pt x="0" y="0"/>
                  </a:moveTo>
                  <a:lnTo>
                    <a:pt x="1876742" y="0"/>
                  </a:lnTo>
                  <a:lnTo>
                    <a:pt x="1876742" y="968452"/>
                  </a:lnTo>
                  <a:lnTo>
                    <a:pt x="0" y="968452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902709" y="4861378"/>
            <a:ext cx="216993" cy="654909"/>
            <a:chOff x="0" y="0"/>
            <a:chExt cx="215717" cy="65106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15718" cy="651060"/>
            </a:xfrm>
            <a:custGeom>
              <a:avLst/>
              <a:gdLst/>
              <a:ahLst/>
              <a:cxnLst/>
              <a:rect l="l" t="t" r="r" b="b"/>
              <a:pathLst>
                <a:path w="215718" h="651060">
                  <a:moveTo>
                    <a:pt x="0" y="0"/>
                  </a:moveTo>
                  <a:lnTo>
                    <a:pt x="215718" y="0"/>
                  </a:lnTo>
                  <a:lnTo>
                    <a:pt x="215718" y="651060"/>
                  </a:lnTo>
                  <a:lnTo>
                    <a:pt x="0" y="65106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101550" y="5890879"/>
            <a:ext cx="1714954" cy="736231"/>
            <a:chOff x="0" y="0"/>
            <a:chExt cx="1876742" cy="80568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76742" cy="805687"/>
            </a:xfrm>
            <a:custGeom>
              <a:avLst/>
              <a:gdLst/>
              <a:ahLst/>
              <a:cxnLst/>
              <a:rect l="l" t="t" r="r" b="b"/>
              <a:pathLst>
                <a:path w="1876742" h="805687">
                  <a:moveTo>
                    <a:pt x="0" y="0"/>
                  </a:moveTo>
                  <a:lnTo>
                    <a:pt x="1876742" y="0"/>
                  </a:lnTo>
                  <a:lnTo>
                    <a:pt x="1876742" y="805687"/>
                  </a:lnTo>
                  <a:lnTo>
                    <a:pt x="0" y="805687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896104" y="5795688"/>
            <a:ext cx="216993" cy="646722"/>
            <a:chOff x="0" y="0"/>
            <a:chExt cx="215717" cy="64292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15718" cy="642922"/>
            </a:xfrm>
            <a:custGeom>
              <a:avLst/>
              <a:gdLst/>
              <a:ahLst/>
              <a:cxnLst/>
              <a:rect l="l" t="t" r="r" b="b"/>
              <a:pathLst>
                <a:path w="215718" h="642922">
                  <a:moveTo>
                    <a:pt x="0" y="0"/>
                  </a:moveTo>
                  <a:lnTo>
                    <a:pt x="215718" y="0"/>
                  </a:lnTo>
                  <a:lnTo>
                    <a:pt x="215718" y="642922"/>
                  </a:lnTo>
                  <a:lnTo>
                    <a:pt x="0" y="642922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147157" y="6925405"/>
            <a:ext cx="1714954" cy="743667"/>
            <a:chOff x="0" y="0"/>
            <a:chExt cx="1876742" cy="8138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876742" cy="813825"/>
            </a:xfrm>
            <a:custGeom>
              <a:avLst/>
              <a:gdLst/>
              <a:ahLst/>
              <a:cxnLst/>
              <a:rect l="l" t="t" r="r" b="b"/>
              <a:pathLst>
                <a:path w="1876742" h="813825">
                  <a:moveTo>
                    <a:pt x="0" y="0"/>
                  </a:moveTo>
                  <a:lnTo>
                    <a:pt x="1876742" y="0"/>
                  </a:lnTo>
                  <a:lnTo>
                    <a:pt x="1876742" y="813825"/>
                  </a:lnTo>
                  <a:lnTo>
                    <a:pt x="0" y="813825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897955" y="7001212"/>
            <a:ext cx="216993" cy="491181"/>
            <a:chOff x="0" y="0"/>
            <a:chExt cx="215717" cy="48829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15718" cy="488295"/>
            </a:xfrm>
            <a:custGeom>
              <a:avLst/>
              <a:gdLst/>
              <a:ahLst/>
              <a:cxnLst/>
              <a:rect l="l" t="t" r="r" b="b"/>
              <a:pathLst>
                <a:path w="215718" h="488295">
                  <a:moveTo>
                    <a:pt x="0" y="0"/>
                  </a:moveTo>
                  <a:lnTo>
                    <a:pt x="215718" y="0"/>
                  </a:lnTo>
                  <a:lnTo>
                    <a:pt x="215718" y="488295"/>
                  </a:lnTo>
                  <a:lnTo>
                    <a:pt x="0" y="488295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183001" y="8111196"/>
            <a:ext cx="1714954" cy="884964"/>
            <a:chOff x="0" y="0"/>
            <a:chExt cx="1876742" cy="968452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876742" cy="968452"/>
            </a:xfrm>
            <a:custGeom>
              <a:avLst/>
              <a:gdLst/>
              <a:ahLst/>
              <a:cxnLst/>
              <a:rect l="l" t="t" r="r" b="b"/>
              <a:pathLst>
                <a:path w="1876742" h="968452">
                  <a:moveTo>
                    <a:pt x="0" y="0"/>
                  </a:moveTo>
                  <a:lnTo>
                    <a:pt x="1876742" y="0"/>
                  </a:lnTo>
                  <a:lnTo>
                    <a:pt x="1876742" y="968452"/>
                  </a:lnTo>
                  <a:lnTo>
                    <a:pt x="0" y="968452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32" name="Freeform 32"/>
          <p:cNvSpPr/>
          <p:nvPr/>
        </p:nvSpPr>
        <p:spPr>
          <a:xfrm>
            <a:off x="15493108" y="54826"/>
            <a:ext cx="2268000" cy="1548000"/>
          </a:xfrm>
          <a:custGeom>
            <a:avLst/>
            <a:gdLst/>
            <a:ahLst/>
            <a:cxnLst/>
            <a:rect l="l" t="t" r="r" b="b"/>
            <a:pathLst>
              <a:path w="2202212" h="1528066">
                <a:moveTo>
                  <a:pt x="0" y="0"/>
                </a:moveTo>
                <a:lnTo>
                  <a:pt x="2202212" y="0"/>
                </a:lnTo>
                <a:lnTo>
                  <a:pt x="2202212" y="1528066"/>
                </a:lnTo>
                <a:lnTo>
                  <a:pt x="0" y="152806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3" name="TextBox 33"/>
          <p:cNvSpPr txBox="1"/>
          <p:nvPr/>
        </p:nvSpPr>
        <p:spPr>
          <a:xfrm>
            <a:off x="426602" y="4443352"/>
            <a:ext cx="4543449" cy="2979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49"/>
              </a:lnSpc>
              <a:spcBef>
                <a:spcPct val="0"/>
              </a:spcBef>
            </a:pP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cierre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oportuno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del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diagnóstico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depende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de la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articulación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todas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las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dependencias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involucradas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y del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compromiso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colectivo con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los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plazos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establecidos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para </a:t>
            </a:r>
            <a:r>
              <a:rPr lang="en-US" sz="2299" u="none" strike="noStrik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julio</a:t>
            </a:r>
            <a:r>
              <a:rPr lang="en-US" sz="2299" u="none" strike="noStrik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46732" y="400881"/>
            <a:ext cx="5132949" cy="3490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4400" b="1" u="none" strike="noStrike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¿</a:t>
            </a:r>
            <a:r>
              <a:rPr lang="en-US" sz="4400" b="1" u="none" strike="noStrike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Qué</a:t>
            </a:r>
            <a:r>
              <a:rPr lang="en-US" sz="4400" b="1" u="none" strike="noStrike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4400" b="1" u="none" strike="noStrike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necesitamos</a:t>
            </a:r>
            <a:r>
              <a:rPr lang="en-US" sz="4400" b="1" u="none" strike="noStrike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para </a:t>
            </a:r>
            <a:r>
              <a:rPr lang="en-US" sz="4400" b="1" u="none" strike="noStrike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cerrar</a:t>
            </a:r>
            <a:r>
              <a:rPr lang="en-US" sz="4400" b="1" u="none" strike="noStrike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el </a:t>
            </a:r>
            <a:r>
              <a:rPr lang="en-US" sz="4400" b="1" u="none" strike="noStrike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diagnóstico</a:t>
            </a:r>
            <a:r>
              <a:rPr lang="en-US" sz="4400" b="1" u="none" strike="noStrike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?</a:t>
            </a:r>
          </a:p>
          <a:p>
            <a:pPr marL="0" lvl="0" indent="0" algn="l">
              <a:lnSpc>
                <a:spcPts val="6095"/>
              </a:lnSpc>
              <a:spcBef>
                <a:spcPct val="0"/>
              </a:spcBef>
            </a:pPr>
            <a:endParaRPr lang="en-US" sz="5300" b="1" u="none" strike="noStrike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7187763" y="469494"/>
            <a:ext cx="5268339" cy="77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33"/>
              </a:lnSpc>
            </a:pPr>
            <a:r>
              <a:rPr lang="en-US" sz="4523" b="1" dirty="0" err="1">
                <a:solidFill>
                  <a:srgbClr val="001C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Próximos</a:t>
            </a:r>
            <a:r>
              <a:rPr lang="en-US" sz="4523" b="1" dirty="0">
                <a:solidFill>
                  <a:srgbClr val="001C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pasos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650683" y="2385094"/>
            <a:ext cx="514723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01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650683" y="3273174"/>
            <a:ext cx="57527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02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589937" y="4135959"/>
            <a:ext cx="57527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03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299742" y="4033810"/>
            <a:ext cx="7815904" cy="64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00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Consolidar los diagnósticos transversales institucionales (planeación, talento humano, información estadística).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481320" y="5030373"/>
            <a:ext cx="853447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04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589937" y="6051407"/>
            <a:ext cx="57527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05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299742" y="5809906"/>
            <a:ext cx="7665919" cy="64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Jornada de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trabajo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cierre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diagnóstico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inicio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del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direccionamiento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última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semana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julio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620405" y="7149906"/>
            <a:ext cx="57527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06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671388" y="8285359"/>
            <a:ext cx="57527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07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299742" y="2400592"/>
            <a:ext cx="729928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Completar los componentes pendientes de cada eje.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9383067" y="3251460"/>
            <a:ext cx="749926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Recibir los aportes de las dependencias responsables.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9299742" y="4884678"/>
            <a:ext cx="846136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Integrar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técnicamente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el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documento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institucional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diagnóstico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9248881" y="6758523"/>
            <a:ext cx="8232530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Se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necesita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una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dinámica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más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interactiva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principalmente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el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momento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el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que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el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equipo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revisor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tenga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que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revisar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los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insumos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, se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hace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necesaria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su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oportuna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retroalimentación</a:t>
            </a:r>
            <a:endParaRPr lang="en-US" sz="2000" dirty="0">
              <a:solidFill>
                <a:srgbClr val="001C6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9248881" y="8144417"/>
            <a:ext cx="8264445" cy="64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Se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requiere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que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la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estrategica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comunicaciones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tenga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continuidad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y 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centralidad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para el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segundo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semestre</a:t>
            </a:r>
            <a:r>
              <a:rPr lang="en-US" sz="2000" dirty="0">
                <a:solidFill>
                  <a:srgbClr val="001C6D"/>
                </a:solidFill>
                <a:latin typeface="Montserrat"/>
                <a:ea typeface="Montserrat"/>
                <a:cs typeface="Montserrat"/>
                <a:sym typeface="Montserrat"/>
              </a:rPr>
              <a:t>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06854" cy="10287000"/>
          </a:xfrm>
          <a:prstGeom prst="rect">
            <a:avLst/>
          </a:prstGeom>
          <a:solidFill>
            <a:srgbClr val="001C6D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124801" y="617640"/>
            <a:ext cx="15051382" cy="7634311"/>
            <a:chOff x="0" y="0"/>
            <a:chExt cx="20068509" cy="10179081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20068509" cy="1206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7175"/>
                </a:lnSpc>
                <a:spcBef>
                  <a:spcPct val="0"/>
                </a:spcBef>
              </a:pPr>
              <a:r>
                <a:rPr lang="en-US" sz="5979" b="1" u="none" strike="noStrike">
                  <a:solidFill>
                    <a:srgbClr val="152D5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Cronograma Inmediato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86748" y="2404987"/>
              <a:ext cx="5396590" cy="7774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 strike="noStrike">
                  <a:solidFill>
                    <a:srgbClr val="152D5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La fase de diagnóstico se encuentra en su etapa final. El principal reto de las próximas semanas es </a:t>
              </a:r>
              <a:r>
                <a:rPr lang="en-US" sz="2199" b="1" u="none" strike="noStrike">
                  <a:solidFill>
                    <a:srgbClr val="152D5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integrar técnicamente los diagnósticos por eje, completar los insumos institucionales pendientes y preparar el inicio del direccionamiento estratégico durante agosto,</a:t>
              </a:r>
              <a:r>
                <a:rPr lang="en-US" sz="2199" u="none" strike="noStrike">
                  <a:solidFill>
                    <a:srgbClr val="152D5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con el propósito de presentar el PDI para aprobación del Consejo Superior en octubre.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6047796" y="2170255"/>
            <a:ext cx="11787256" cy="6633856"/>
          </a:xfrm>
          <a:custGeom>
            <a:avLst/>
            <a:gdLst/>
            <a:ahLst/>
            <a:cxnLst/>
            <a:rect l="l" t="t" r="r" b="b"/>
            <a:pathLst>
              <a:path w="11787256" h="6633856">
                <a:moveTo>
                  <a:pt x="0" y="0"/>
                </a:moveTo>
                <a:lnTo>
                  <a:pt x="11787256" y="0"/>
                </a:lnTo>
                <a:lnTo>
                  <a:pt x="11787256" y="6633857"/>
                </a:lnTo>
                <a:lnTo>
                  <a:pt x="0" y="66338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32">
            <a:extLst>
              <a:ext uri="{FF2B5EF4-FFF2-40B4-BE49-F238E27FC236}">
                <a16:creationId xmlns:a16="http://schemas.microsoft.com/office/drawing/2014/main" id="{30085B20-F2A6-2F69-E94C-3D28FF01928A}"/>
              </a:ext>
            </a:extLst>
          </p:cNvPr>
          <p:cNvSpPr/>
          <p:nvPr/>
        </p:nvSpPr>
        <p:spPr>
          <a:xfrm>
            <a:off x="15316200" y="114300"/>
            <a:ext cx="2268000" cy="1548000"/>
          </a:xfrm>
          <a:custGeom>
            <a:avLst/>
            <a:gdLst/>
            <a:ahLst/>
            <a:cxnLst/>
            <a:rect l="l" t="t" r="r" b="b"/>
            <a:pathLst>
              <a:path w="2202212" h="1528066">
                <a:moveTo>
                  <a:pt x="0" y="0"/>
                </a:moveTo>
                <a:lnTo>
                  <a:pt x="2202212" y="0"/>
                </a:lnTo>
                <a:lnTo>
                  <a:pt x="2202212" y="1528066"/>
                </a:lnTo>
                <a:lnTo>
                  <a:pt x="0" y="1528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425</Words>
  <Application>Microsoft Office PowerPoint</Application>
  <PresentationFormat>Personalizado</PresentationFormat>
  <Paragraphs>58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Poppins Bold</vt:lpstr>
      <vt:lpstr>Calibri</vt:lpstr>
      <vt:lpstr>Montserrat</vt:lpstr>
      <vt:lpstr>Plein Med</vt:lpstr>
      <vt:lpstr>Montserrat Bold</vt:lpstr>
      <vt:lpstr>Poppins</vt:lpstr>
      <vt:lpstr>Open Sans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Ajuste Presentación Avance PDI UPN 21_07_2026</dc:title>
  <cp:lastModifiedBy>Laura Camila Lara López</cp:lastModifiedBy>
  <cp:revision>3</cp:revision>
  <dcterms:created xsi:type="dcterms:W3CDTF">2006-08-16T00:00:00Z</dcterms:created>
  <dcterms:modified xsi:type="dcterms:W3CDTF">2026-07-21T22:56:29Z</dcterms:modified>
  <dc:identifier>DAHP7GpmyEY</dc:identifier>
</cp:coreProperties>
</file>